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21EF5A7E-6267-45DB-8E87-30A546058A23}" type="datetimeFigureOut">
              <a:rPr lang="en-US" smtClean="0"/>
              <a:t>8/30/2012</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9E4CC92A-401E-4C97-A9D1-05EC6E235B23}"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21EF5A7E-6267-45DB-8E87-30A546058A23}" type="datetimeFigureOut">
              <a:rPr lang="en-US" smtClean="0"/>
              <a:t>8/30/2012</a:t>
            </a:fld>
            <a:endParaRPr lang="en-US"/>
          </a:p>
        </p:txBody>
      </p:sp>
      <p:sp>
        <p:nvSpPr>
          <p:cNvPr id="23" name="Slide Number Placeholder 22"/>
          <p:cNvSpPr>
            <a:spLocks noGrp="1"/>
          </p:cNvSpPr>
          <p:nvPr>
            <p:ph type="sldNum" sz="quarter" idx="11"/>
          </p:nvPr>
        </p:nvSpPr>
        <p:spPr/>
        <p:txBody>
          <a:bodyPr/>
          <a:lstStyle/>
          <a:p>
            <a:fld id="{9E4CC92A-401E-4C97-A9D1-05EC6E235B2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21EF5A7E-6267-45DB-8E87-30A546058A23}" type="datetimeFigureOut">
              <a:rPr lang="en-US" smtClean="0"/>
              <a:t>8/30/2012</a:t>
            </a:fld>
            <a:endParaRPr lang="en-US"/>
          </a:p>
        </p:txBody>
      </p:sp>
      <p:sp>
        <p:nvSpPr>
          <p:cNvPr id="23" name="Slide Number Placeholder 22"/>
          <p:cNvSpPr>
            <a:spLocks noGrp="1"/>
          </p:cNvSpPr>
          <p:nvPr>
            <p:ph type="sldNum" sz="quarter" idx="11"/>
          </p:nvPr>
        </p:nvSpPr>
        <p:spPr/>
        <p:txBody>
          <a:bodyPr/>
          <a:lstStyle/>
          <a:p>
            <a:fld id="{9E4CC92A-401E-4C97-A9D1-05EC6E235B2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21EF5A7E-6267-45DB-8E87-30A546058A23}" type="datetimeFigureOut">
              <a:rPr lang="en-US" smtClean="0"/>
              <a:t>8/30/2012</a:t>
            </a:fld>
            <a:endParaRPr lang="en-US"/>
          </a:p>
        </p:txBody>
      </p:sp>
      <p:sp>
        <p:nvSpPr>
          <p:cNvPr id="18" name="Slide Number Placeholder 17"/>
          <p:cNvSpPr>
            <a:spLocks noGrp="1"/>
          </p:cNvSpPr>
          <p:nvPr>
            <p:ph type="sldNum" sz="quarter" idx="11"/>
          </p:nvPr>
        </p:nvSpPr>
        <p:spPr/>
        <p:txBody>
          <a:bodyPr/>
          <a:lstStyle/>
          <a:p>
            <a:fld id="{9E4CC92A-401E-4C97-A9D1-05EC6E235B23}"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21EF5A7E-6267-45DB-8E87-30A546058A23}" type="datetimeFigureOut">
              <a:rPr lang="en-US" smtClean="0"/>
              <a:t>8/30/2012</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9E4CC92A-401E-4C97-A9D1-05EC6E235B23}"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21EF5A7E-6267-45DB-8E87-30A546058A23}" type="datetimeFigureOut">
              <a:rPr lang="en-US" smtClean="0"/>
              <a:t>8/30/2012</a:t>
            </a:fld>
            <a:endParaRPr lang="en-US"/>
          </a:p>
        </p:txBody>
      </p:sp>
      <p:sp>
        <p:nvSpPr>
          <p:cNvPr id="21" name="Slide Number Placeholder 20"/>
          <p:cNvSpPr>
            <a:spLocks noGrp="1"/>
          </p:cNvSpPr>
          <p:nvPr>
            <p:ph type="sldNum" sz="quarter" idx="16"/>
          </p:nvPr>
        </p:nvSpPr>
        <p:spPr/>
        <p:txBody>
          <a:bodyPr/>
          <a:lstStyle/>
          <a:p>
            <a:fld id="{9E4CC92A-401E-4C97-A9D1-05EC6E235B23}"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21EF5A7E-6267-45DB-8E87-30A546058A23}" type="datetimeFigureOut">
              <a:rPr lang="en-US" smtClean="0"/>
              <a:t>8/30/2012</a:t>
            </a:fld>
            <a:endParaRPr lang="en-US"/>
          </a:p>
        </p:txBody>
      </p:sp>
      <p:sp>
        <p:nvSpPr>
          <p:cNvPr id="24" name="Slide Number Placeholder 23"/>
          <p:cNvSpPr>
            <a:spLocks noGrp="1"/>
          </p:cNvSpPr>
          <p:nvPr>
            <p:ph type="sldNum" sz="quarter" idx="17"/>
          </p:nvPr>
        </p:nvSpPr>
        <p:spPr/>
        <p:txBody>
          <a:bodyPr/>
          <a:lstStyle/>
          <a:p>
            <a:fld id="{9E4CC92A-401E-4C97-A9D1-05EC6E235B23}"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21EF5A7E-6267-45DB-8E87-30A546058A23}" type="datetimeFigureOut">
              <a:rPr lang="en-US" smtClean="0"/>
              <a:t>8/30/2012</a:t>
            </a:fld>
            <a:endParaRPr lang="en-US"/>
          </a:p>
        </p:txBody>
      </p:sp>
      <p:sp>
        <p:nvSpPr>
          <p:cNvPr id="17" name="Slide Number Placeholder 16"/>
          <p:cNvSpPr>
            <a:spLocks noGrp="1"/>
          </p:cNvSpPr>
          <p:nvPr>
            <p:ph type="sldNum" sz="quarter" idx="11"/>
          </p:nvPr>
        </p:nvSpPr>
        <p:spPr/>
        <p:txBody>
          <a:bodyPr/>
          <a:lstStyle/>
          <a:p>
            <a:fld id="{9E4CC92A-401E-4C97-A9D1-05EC6E235B2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21EF5A7E-6267-45DB-8E87-30A546058A23}" type="datetimeFigureOut">
              <a:rPr lang="en-US" smtClean="0"/>
              <a:t>8/30/2012</a:t>
            </a:fld>
            <a:endParaRPr lang="en-US"/>
          </a:p>
        </p:txBody>
      </p:sp>
      <p:sp>
        <p:nvSpPr>
          <p:cNvPr id="14" name="Slide Number Placeholder 13"/>
          <p:cNvSpPr>
            <a:spLocks noGrp="1"/>
          </p:cNvSpPr>
          <p:nvPr>
            <p:ph type="sldNum" sz="quarter" idx="11"/>
          </p:nvPr>
        </p:nvSpPr>
        <p:spPr/>
        <p:txBody>
          <a:bodyPr/>
          <a:lstStyle/>
          <a:p>
            <a:fld id="{9E4CC92A-401E-4C97-A9D1-05EC6E235B23}"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21EF5A7E-6267-45DB-8E87-30A546058A23}" type="datetimeFigureOut">
              <a:rPr lang="en-US" smtClean="0"/>
              <a:t>8/30/2012</a:t>
            </a:fld>
            <a:endParaRPr lang="en-US"/>
          </a:p>
        </p:txBody>
      </p:sp>
      <p:sp>
        <p:nvSpPr>
          <p:cNvPr id="21" name="Slide Number Placeholder 20"/>
          <p:cNvSpPr>
            <a:spLocks noGrp="1"/>
          </p:cNvSpPr>
          <p:nvPr>
            <p:ph type="sldNum" sz="quarter" idx="16"/>
          </p:nvPr>
        </p:nvSpPr>
        <p:spPr/>
        <p:txBody>
          <a:bodyPr/>
          <a:lstStyle/>
          <a:p>
            <a:fld id="{9E4CC92A-401E-4C97-A9D1-05EC6E235B23}"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F5A7E-6267-45DB-8E87-30A546058A23}"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CC92A-401E-4C97-A9D1-05EC6E235B23}"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21EF5A7E-6267-45DB-8E87-30A546058A23}" type="datetimeFigureOut">
              <a:rPr lang="en-US" smtClean="0"/>
              <a:t>8/30/2012</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9E4CC92A-401E-4C97-A9D1-05EC6E235B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Film and Literature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Mr. Mahoney</a:t>
            </a:r>
          </a:p>
          <a:p>
            <a:r>
              <a:rPr lang="en-US" dirty="0" smtClean="0"/>
              <a:t>Westford Academy</a:t>
            </a:r>
            <a:endParaRPr lang="en-US" dirty="0"/>
          </a:p>
        </p:txBody>
      </p:sp>
    </p:spTree>
    <p:extLst>
      <p:ext uri="{BB962C8B-B14F-4D97-AF65-F5344CB8AC3E}">
        <p14:creationId xmlns:p14="http://schemas.microsoft.com/office/powerpoint/2010/main" val="366571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cinematic worlds come into being?</a:t>
            </a:r>
            <a:endParaRPr lang="en-US" dirty="0"/>
          </a:p>
        </p:txBody>
      </p:sp>
      <p:sp>
        <p:nvSpPr>
          <p:cNvPr id="3" name="Content Placeholder 2"/>
          <p:cNvSpPr>
            <a:spLocks noGrp="1"/>
          </p:cNvSpPr>
          <p:nvPr>
            <p:ph idx="1"/>
          </p:nvPr>
        </p:nvSpPr>
        <p:spPr/>
        <p:txBody>
          <a:bodyPr/>
          <a:lstStyle/>
          <a:p>
            <a:r>
              <a:rPr lang="en-US" dirty="0" smtClean="0"/>
              <a:t>Broadly speaking, a film relies on two primary resources for its shape: a formal context and a social context.</a:t>
            </a:r>
          </a:p>
          <a:p>
            <a:r>
              <a:rPr lang="en-US" dirty="0" smtClean="0"/>
              <a:t>Formal Context involves:</a:t>
            </a:r>
          </a:p>
          <a:p>
            <a:pPr marL="0" indent="0">
              <a:buNone/>
            </a:pPr>
            <a:r>
              <a:rPr lang="en-US" dirty="0"/>
              <a:t>	</a:t>
            </a:r>
            <a:r>
              <a:rPr lang="en-US" dirty="0" smtClean="0"/>
              <a:t>- Technology such as lighting, special effects, characteristics of digital		 cameras, and so on. </a:t>
            </a:r>
          </a:p>
          <a:p>
            <a:pPr marL="0" indent="0">
              <a:buNone/>
            </a:pPr>
            <a:r>
              <a:rPr lang="en-US" dirty="0"/>
              <a:t>	</a:t>
            </a:r>
            <a:r>
              <a:rPr lang="en-US" dirty="0" smtClean="0"/>
              <a:t>-  Expressive techniques such as editing and sound design.</a:t>
            </a:r>
          </a:p>
          <a:p>
            <a:pPr marL="0" indent="0">
              <a:buNone/>
            </a:pPr>
            <a:r>
              <a:rPr lang="en-US" dirty="0"/>
              <a:t>	</a:t>
            </a:r>
            <a:r>
              <a:rPr lang="en-US" dirty="0" smtClean="0"/>
              <a:t>- Genre conventions (melodrama, thriller, horror, gangster, western)</a:t>
            </a:r>
          </a:p>
          <a:p>
            <a:pPr marL="0" indent="0">
              <a:buNone/>
            </a:pPr>
            <a:r>
              <a:rPr lang="en-US" dirty="0"/>
              <a:t>	</a:t>
            </a:r>
            <a:r>
              <a:rPr lang="en-US" dirty="0" smtClean="0"/>
              <a:t>- Actors and their strengths and weaknesses</a:t>
            </a:r>
          </a:p>
          <a:p>
            <a:pPr marL="0" indent="0">
              <a:buNone/>
            </a:pPr>
            <a:r>
              <a:rPr lang="en-US" dirty="0"/>
              <a:t>	</a:t>
            </a:r>
            <a:r>
              <a:rPr lang="en-US" dirty="0" smtClean="0"/>
              <a:t>- The principles of narrative structure</a:t>
            </a:r>
            <a:endParaRPr lang="en-US" dirty="0"/>
          </a:p>
        </p:txBody>
      </p:sp>
    </p:spTree>
    <p:extLst>
      <p:ext uri="{BB962C8B-B14F-4D97-AF65-F5344CB8AC3E}">
        <p14:creationId xmlns:p14="http://schemas.microsoft.com/office/powerpoint/2010/main" val="260860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cinematic worlds come into being?</a:t>
            </a:r>
            <a:endParaRPr lang="en-US" dirty="0"/>
          </a:p>
        </p:txBody>
      </p:sp>
      <p:sp>
        <p:nvSpPr>
          <p:cNvPr id="3" name="Content Placeholder 2"/>
          <p:cNvSpPr>
            <a:spLocks noGrp="1"/>
          </p:cNvSpPr>
          <p:nvPr>
            <p:ph idx="1"/>
          </p:nvPr>
        </p:nvSpPr>
        <p:spPr/>
        <p:txBody>
          <a:bodyPr/>
          <a:lstStyle/>
          <a:p>
            <a:r>
              <a:rPr lang="en-US" dirty="0" smtClean="0"/>
              <a:t>The Social Context involves:</a:t>
            </a:r>
          </a:p>
          <a:p>
            <a:pPr marL="0" indent="0">
              <a:buNone/>
            </a:pPr>
            <a:r>
              <a:rPr lang="en-US" dirty="0" smtClean="0"/>
              <a:t> </a:t>
            </a:r>
            <a:r>
              <a:rPr lang="en-US" dirty="0"/>
              <a:t> </a:t>
            </a:r>
            <a:r>
              <a:rPr lang="en-US" dirty="0" smtClean="0"/>
              <a:t>     - Social and historical problems, conflicts, issues, and contradictions 		   that provide a story’s thematic focus.</a:t>
            </a:r>
          </a:p>
          <a:p>
            <a:pPr marL="0" indent="0">
              <a:buNone/>
            </a:pPr>
            <a:r>
              <a:rPr lang="en-US" dirty="0" smtClean="0"/>
              <a:t> Note:  This level of film is often referred to its ,as opposed to its form,  but the form itself has considerable bearing on how viewers experience and understand the content of a film.  The social context turns our attention beyond </a:t>
            </a:r>
            <a:r>
              <a:rPr lang="en-US" dirty="0" err="1" smtClean="0"/>
              <a:t>aesthestics</a:t>
            </a:r>
            <a:r>
              <a:rPr lang="en-US" dirty="0" smtClean="0"/>
              <a:t> and film technique to issues that are not specific to the film medium but, instead, characteristic of the times and culture in which a film appears.</a:t>
            </a:r>
          </a:p>
          <a:p>
            <a:pPr marL="0" indent="0">
              <a:buNone/>
            </a:pPr>
            <a:r>
              <a:rPr lang="en-US" dirty="0" smtClean="0"/>
              <a:t>The exploration of how to address topics (themes) in film proves an inexhaustible source of fascination.</a:t>
            </a:r>
            <a:endParaRPr lang="en-US" dirty="0"/>
          </a:p>
        </p:txBody>
      </p:sp>
    </p:spTree>
    <p:extLst>
      <p:ext uri="{BB962C8B-B14F-4D97-AF65-F5344CB8AC3E}">
        <p14:creationId xmlns:p14="http://schemas.microsoft.com/office/powerpoint/2010/main" val="219015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Formal and Social Context of Films</a:t>
            </a:r>
            <a:endParaRPr lang="en-US" dirty="0"/>
          </a:p>
        </p:txBody>
      </p:sp>
      <p:sp>
        <p:nvSpPr>
          <p:cNvPr id="3" name="Content Placeholder 2"/>
          <p:cNvSpPr>
            <a:spLocks noGrp="1"/>
          </p:cNvSpPr>
          <p:nvPr>
            <p:ph idx="1"/>
          </p:nvPr>
        </p:nvSpPr>
        <p:spPr/>
        <p:txBody>
          <a:bodyPr/>
          <a:lstStyle/>
          <a:p>
            <a:r>
              <a:rPr lang="en-US" dirty="0" smtClean="0"/>
              <a:t>Viewers may find that the imaginative use of lighting options, color, or special effects allow a thematic issue to take on a greater complexity. (Nichols)</a:t>
            </a:r>
          </a:p>
          <a:p>
            <a:endParaRPr lang="en-US" dirty="0"/>
          </a:p>
        </p:txBody>
      </p:sp>
    </p:spTree>
    <p:extLst>
      <p:ext uri="{BB962C8B-B14F-4D97-AF65-F5344CB8AC3E}">
        <p14:creationId xmlns:p14="http://schemas.microsoft.com/office/powerpoint/2010/main" val="232553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Filmmaker’s Perspective on the Constructed Cinematic World</a:t>
            </a:r>
            <a:endParaRPr lang="en-US" dirty="0"/>
          </a:p>
        </p:txBody>
      </p:sp>
      <p:sp>
        <p:nvSpPr>
          <p:cNvPr id="3" name="Content Placeholder 2"/>
          <p:cNvSpPr>
            <a:spLocks noGrp="1"/>
          </p:cNvSpPr>
          <p:nvPr>
            <p:ph idx="1"/>
          </p:nvPr>
        </p:nvSpPr>
        <p:spPr/>
        <p:txBody>
          <a:bodyPr/>
          <a:lstStyle/>
          <a:p>
            <a:r>
              <a:rPr lang="en-US" dirty="0" smtClean="0"/>
              <a:t>Film worlds seem autonomous and complete.  It is important to remember, though, that theses worlds are part of the creative process and they are seen or represented from the distinct view of their creator.</a:t>
            </a:r>
          </a:p>
          <a:p>
            <a:r>
              <a:rPr lang="en-US" dirty="0" smtClean="0"/>
              <a:t>Everything that happens—everything the characters do and the audience sees– follows from the decisions of the filmmaker.</a:t>
            </a:r>
          </a:p>
          <a:p>
            <a:r>
              <a:rPr lang="en-US" dirty="0" smtClean="0"/>
              <a:t>Viewers need not accept the filmmaker’s perspective but they cannot escape it either.  </a:t>
            </a:r>
          </a:p>
          <a:p>
            <a:endParaRPr lang="en-US" dirty="0"/>
          </a:p>
        </p:txBody>
      </p:sp>
    </p:spTree>
    <p:extLst>
      <p:ext uri="{BB962C8B-B14F-4D97-AF65-F5344CB8AC3E}">
        <p14:creationId xmlns:p14="http://schemas.microsoft.com/office/powerpoint/2010/main" val="125430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Viewer’s Challenge to Respond and Interpret:  Formal Social Analysis</a:t>
            </a:r>
            <a:endParaRPr lang="en-US" dirty="0"/>
          </a:p>
        </p:txBody>
      </p:sp>
      <p:sp>
        <p:nvSpPr>
          <p:cNvPr id="3" name="Content Placeholder 2"/>
          <p:cNvSpPr>
            <a:spLocks noGrp="1"/>
          </p:cNvSpPr>
          <p:nvPr>
            <p:ph idx="1"/>
          </p:nvPr>
        </p:nvSpPr>
        <p:spPr/>
        <p:txBody>
          <a:bodyPr/>
          <a:lstStyle/>
          <a:p>
            <a:r>
              <a:rPr lang="en-US" dirty="0" smtClean="0"/>
              <a:t>Reflecting on the experience of watching a film affords an opportunity to contextualize the experience, to find comparisons and similarities with other experiences, to evaluate it’s worth, to explore implications, question assumptions, and to support or challenge other views of the same experience.</a:t>
            </a:r>
          </a:p>
          <a:p>
            <a:r>
              <a:rPr lang="en-US" dirty="0" smtClean="0"/>
              <a:t>There are so many formal and social questions that arise from viewing films.  Although they take many forms in relation to the vast array of films, and film worlds, that exist, the core questions boil down to two.</a:t>
            </a:r>
          </a:p>
          <a:p>
            <a:endParaRPr lang="en-US" dirty="0"/>
          </a:p>
        </p:txBody>
      </p:sp>
    </p:spTree>
    <p:extLst>
      <p:ext uri="{BB962C8B-B14F-4D97-AF65-F5344CB8AC3E}">
        <p14:creationId xmlns:p14="http://schemas.microsoft.com/office/powerpoint/2010/main" val="315827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Questions</a:t>
            </a:r>
            <a:endParaRPr lang="en-US" dirty="0"/>
          </a:p>
        </p:txBody>
      </p:sp>
      <p:sp>
        <p:nvSpPr>
          <p:cNvPr id="3" name="Content Placeholder 2"/>
          <p:cNvSpPr>
            <a:spLocks noGrp="1"/>
          </p:cNvSpPr>
          <p:nvPr>
            <p:ph idx="1"/>
          </p:nvPr>
        </p:nvSpPr>
        <p:spPr/>
        <p:txBody>
          <a:bodyPr/>
          <a:lstStyle/>
          <a:p>
            <a:pPr marL="0" indent="0">
              <a:buNone/>
            </a:pPr>
            <a:r>
              <a:rPr lang="en-US" dirty="0" smtClean="0"/>
              <a:t>Formally:</a:t>
            </a:r>
          </a:p>
          <a:p>
            <a:r>
              <a:rPr lang="en-US" dirty="0" smtClean="0"/>
              <a:t>In what ways does a film alter, subvert, or transform existing conventions innovatively?  Alternatively, if a film recycles conventions, are they used effectively to engage the audience?</a:t>
            </a:r>
          </a:p>
          <a:p>
            <a:pPr marL="0" indent="0">
              <a:buNone/>
            </a:pPr>
            <a:r>
              <a:rPr lang="en-US" dirty="0" smtClean="0"/>
              <a:t>Socially:</a:t>
            </a:r>
          </a:p>
          <a:p>
            <a:r>
              <a:rPr lang="en-US" dirty="0" smtClean="0"/>
              <a:t>In what ways does a film present a perspective on the historical world that is fresh and unexpected?  Does it lead viewers to see social aspects of reality in a new way or does it reinforce pre-existing points of view?  Does the film support the status quo or call for change and how does it do so?  Does it resolve the social conflict it raises in thought-provoking ways or mechanically?  (Nichols)</a:t>
            </a:r>
            <a:endParaRPr lang="en-US" dirty="0"/>
          </a:p>
        </p:txBody>
      </p:sp>
    </p:spTree>
    <p:extLst>
      <p:ext uri="{BB962C8B-B14F-4D97-AF65-F5344CB8AC3E}">
        <p14:creationId xmlns:p14="http://schemas.microsoft.com/office/powerpoint/2010/main" val="3613400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Evolution of Film Narrative</a:t>
            </a:r>
            <a:endParaRPr lang="en-US" dirty="0"/>
          </a:p>
        </p:txBody>
      </p:sp>
      <p:sp>
        <p:nvSpPr>
          <p:cNvPr id="3" name="Content Placeholder 2"/>
          <p:cNvSpPr>
            <a:spLocks noGrp="1"/>
          </p:cNvSpPr>
          <p:nvPr>
            <p:ph idx="1"/>
          </p:nvPr>
        </p:nvSpPr>
        <p:spPr/>
        <p:txBody>
          <a:bodyPr/>
          <a:lstStyle/>
          <a:p>
            <a:r>
              <a:rPr lang="en-US" dirty="0" smtClean="0"/>
              <a:t>During the 1890s, near the end of the decade, exhibitors often created multi-shot narratives that focused on such subjects as a fire rescue or the Spanish-American War.  The showmen developed these stories by purchasing various one shot films from production companies, then putting them in an order and delivering a narration, often combined with sound effects and language slides…By the turn of the century, however producers were beginning to assume this editorial responsibility by making multi-shot films of their own.  In the process, film makers assumed greater control over the narrative, allowing for greater specificity in the story line.  In many respects, therefore, producers began to resemble modern day film-makers.</a:t>
            </a:r>
          </a:p>
          <a:p>
            <a:pPr lvl="2"/>
            <a:r>
              <a:rPr lang="en-US" dirty="0"/>
              <a:t>	*</a:t>
            </a:r>
            <a:r>
              <a:rPr lang="en-US" i="1" dirty="0" smtClean="0"/>
              <a:t>The Evolution of Narrative:  </a:t>
            </a:r>
            <a:r>
              <a:rPr lang="en-US" i="1" dirty="0" err="1" smtClean="0"/>
              <a:t>Goerge</a:t>
            </a:r>
            <a:r>
              <a:rPr lang="en-US" i="1" dirty="0" smtClean="0"/>
              <a:t> </a:t>
            </a:r>
            <a:r>
              <a:rPr lang="en-US" i="1" dirty="0" err="1" smtClean="0"/>
              <a:t>Meilies</a:t>
            </a:r>
            <a:r>
              <a:rPr lang="en-US" i="1" dirty="0" smtClean="0"/>
              <a:t> </a:t>
            </a:r>
            <a:r>
              <a:rPr lang="en-US" dirty="0" smtClean="0"/>
              <a:t>from  </a:t>
            </a:r>
            <a:r>
              <a:rPr lang="en-US" u="sng" dirty="0" smtClean="0"/>
              <a:t>A History of Film Narrative </a:t>
            </a:r>
            <a:r>
              <a:rPr lang="en-US" dirty="0" smtClean="0"/>
              <a:t>by David A Cook.</a:t>
            </a:r>
          </a:p>
        </p:txBody>
      </p:sp>
    </p:spTree>
    <p:extLst>
      <p:ext uri="{BB962C8B-B14F-4D97-AF65-F5344CB8AC3E}">
        <p14:creationId xmlns:p14="http://schemas.microsoft.com/office/powerpoint/2010/main" val="412959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Film and Literature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Narrative (n):  A story with a beginning, a middle, and an end (though—to paraphrase Godard—not in that exact order).</a:t>
            </a:r>
          </a:p>
          <a:p>
            <a:pPr marL="0" indent="0">
              <a:buNone/>
            </a:pPr>
            <a:endParaRPr lang="en-US" sz="2800" dirty="0"/>
          </a:p>
          <a:p>
            <a:pPr marL="0" indent="0">
              <a:buNone/>
            </a:pPr>
            <a:r>
              <a:rPr lang="en-US" sz="2800" dirty="0" smtClean="0"/>
              <a:t>Narrative Film:  A film whose structure follows a story line of some sort.  The mainstream of film history from the medium’s birth through the present has been </a:t>
            </a:r>
            <a:r>
              <a:rPr lang="en-US" sz="2800" b="1" dirty="0" smtClean="0"/>
              <a:t>narrative</a:t>
            </a:r>
            <a:r>
              <a:rPr lang="en-US" sz="2800" dirty="0" smtClean="0"/>
              <a:t>.</a:t>
            </a:r>
            <a:endParaRPr lang="en-US" sz="2800" dirty="0"/>
          </a:p>
        </p:txBody>
      </p:sp>
    </p:spTree>
    <p:extLst>
      <p:ext uri="{BB962C8B-B14F-4D97-AF65-F5344CB8AC3E}">
        <p14:creationId xmlns:p14="http://schemas.microsoft.com/office/powerpoint/2010/main" val="279708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Fiction and Film</a:t>
            </a:r>
            <a:endParaRPr lang="en-US" dirty="0"/>
          </a:p>
        </p:txBody>
      </p:sp>
      <p:sp>
        <p:nvSpPr>
          <p:cNvPr id="3" name="Content Placeholder 2"/>
          <p:cNvSpPr>
            <a:spLocks noGrp="1"/>
          </p:cNvSpPr>
          <p:nvPr>
            <p:ph idx="1"/>
          </p:nvPr>
        </p:nvSpPr>
        <p:spPr/>
        <p:txBody>
          <a:bodyPr/>
          <a:lstStyle/>
          <a:p>
            <a:r>
              <a:rPr lang="en-US" dirty="0" smtClean="0"/>
              <a:t>“The </a:t>
            </a:r>
            <a:r>
              <a:rPr lang="en-US" dirty="0"/>
              <a:t>complex relationship between film and literature may constitute, in itself, one of the more dramatic narratives of the twentieth century.  Some will argue that the narrative film has become the dominant storytelling medium of our time; others, that the literary novel remains the singular intellectually defensible narrative form; still others, that film’s appropriation of literary stories is itself an indefensible act. Many of these discussions ignore the historical and theoretical dimensions of the two strikingly similar, yet inherently distinctive media; meanwhile, adaptations proliferate at a remarkable pace, calling into question the importance of both media to our cultural period and prompting us to reconsider fidelity as a primary criterion for analysis</a:t>
            </a:r>
            <a:r>
              <a:rPr lang="en-US" dirty="0" smtClean="0"/>
              <a:t>.” Dr. J Paul Johnson – Winona State  University </a:t>
            </a:r>
            <a:endParaRPr lang="en-US" dirty="0"/>
          </a:p>
        </p:txBody>
      </p:sp>
    </p:spTree>
    <p:extLst>
      <p:ext uri="{BB962C8B-B14F-4D97-AF65-F5344CB8AC3E}">
        <p14:creationId xmlns:p14="http://schemas.microsoft.com/office/powerpoint/2010/main" val="317496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a:t>
            </a:r>
            <a:r>
              <a:rPr lang="en-US" dirty="0" smtClean="0"/>
              <a:t> Questions</a:t>
            </a:r>
            <a:endParaRPr lang="en-US" dirty="0"/>
          </a:p>
        </p:txBody>
      </p:sp>
      <p:sp>
        <p:nvSpPr>
          <p:cNvPr id="3" name="Content Placeholder 2"/>
          <p:cNvSpPr>
            <a:spLocks noGrp="1"/>
          </p:cNvSpPr>
          <p:nvPr>
            <p:ph idx="1"/>
          </p:nvPr>
        </p:nvSpPr>
        <p:spPr/>
        <p:txBody>
          <a:bodyPr>
            <a:normAutofit/>
          </a:bodyPr>
          <a:lstStyle/>
          <a:p>
            <a:r>
              <a:rPr lang="en-US" sz="4000" dirty="0" smtClean="0"/>
              <a:t>What are the differences between narratives in film and narratives in literature?  What are the differences between novels and films?</a:t>
            </a:r>
          </a:p>
          <a:p>
            <a:r>
              <a:rPr lang="en-US" sz="4000" dirty="0" smtClean="0"/>
              <a:t>What are the similarities?</a:t>
            </a:r>
            <a:endParaRPr lang="en-US" sz="4000" dirty="0"/>
          </a:p>
        </p:txBody>
      </p:sp>
    </p:spTree>
    <p:extLst>
      <p:ext uri="{BB962C8B-B14F-4D97-AF65-F5344CB8AC3E}">
        <p14:creationId xmlns:p14="http://schemas.microsoft.com/office/powerpoint/2010/main" val="141143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lstStyle/>
          <a:p>
            <a:r>
              <a:rPr lang="en-US" dirty="0" smtClean="0"/>
              <a:t>What types of relationships do we have with moving images?</a:t>
            </a:r>
          </a:p>
          <a:p>
            <a:r>
              <a:rPr lang="en-US" dirty="0" smtClean="0"/>
              <a:t>What specific techniques contribute to the power of images to tell stories, recount histories, confront issues, and provide pleasure?</a:t>
            </a:r>
          </a:p>
          <a:p>
            <a:r>
              <a:rPr lang="en-US" dirty="0" smtClean="0"/>
              <a:t>How does a social, technological, or historical context offer opportunities but also impose constraints?</a:t>
            </a:r>
          </a:p>
          <a:p>
            <a:r>
              <a:rPr lang="en-US" dirty="0" smtClean="0"/>
              <a:t>What lessons learned in the early days of cinema, continue to inform the most cutting edge work of today?</a:t>
            </a:r>
          </a:p>
          <a:p>
            <a:r>
              <a:rPr lang="en-US" dirty="0" smtClean="0"/>
              <a:t>Why is storytelling such an integral part of almost all </a:t>
            </a:r>
            <a:r>
              <a:rPr lang="en-US" dirty="0" err="1" smtClean="0"/>
              <a:t>moviegoing</a:t>
            </a:r>
            <a:r>
              <a:rPr lang="en-US" dirty="0" smtClean="0"/>
              <a:t> experience, and what underlying narrative principles are at work?</a:t>
            </a:r>
          </a:p>
          <a:p>
            <a:r>
              <a:rPr lang="en-US" dirty="0" smtClean="0"/>
              <a:t>Why study film?  What is the goal of such study?</a:t>
            </a:r>
            <a:endParaRPr lang="en-US" dirty="0"/>
          </a:p>
        </p:txBody>
      </p:sp>
    </p:spTree>
    <p:extLst>
      <p:ext uri="{BB962C8B-B14F-4D97-AF65-F5344CB8AC3E}">
        <p14:creationId xmlns:p14="http://schemas.microsoft.com/office/powerpoint/2010/main" val="28811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film?</a:t>
            </a:r>
            <a:endParaRPr lang="en-US" dirty="0"/>
          </a:p>
        </p:txBody>
      </p:sp>
      <p:sp>
        <p:nvSpPr>
          <p:cNvPr id="3" name="Content Placeholder 2"/>
          <p:cNvSpPr>
            <a:spLocks noGrp="1"/>
          </p:cNvSpPr>
          <p:nvPr>
            <p:ph idx="1"/>
          </p:nvPr>
        </p:nvSpPr>
        <p:spPr/>
        <p:txBody>
          <a:bodyPr/>
          <a:lstStyle/>
          <a:p>
            <a:r>
              <a:rPr lang="en-US" dirty="0" smtClean="0"/>
              <a:t>The answer given most often is that film, like contemporary literature, represents the most artistically resourceful use of a given language, in this case, an audiovisual language.  Great films are the modern vernacular equivalent of the ancient classics, embodiments of the human capacity to imagine and create in a commonly understood language.  Great art represents the highest use of the creative spirit and provides a uniquely aesthetic experience.  What others have attained in poetry, prose fiction, music, theatre, ballet, and opera, filmmakers now attain with the tools and techniques of cinema. (Nichols 5)</a:t>
            </a:r>
          </a:p>
          <a:p>
            <a:r>
              <a:rPr lang="en-US" dirty="0" smtClean="0"/>
              <a:t>By learning more about the artistic aspects of how a film gets made, we come to appreciate the complex choices and subtle differences that separate the exceptional from the pedestrian. (Nichols 5)</a:t>
            </a:r>
            <a:endParaRPr lang="en-US" dirty="0"/>
          </a:p>
        </p:txBody>
      </p:sp>
    </p:spTree>
    <p:extLst>
      <p:ext uri="{BB962C8B-B14F-4D97-AF65-F5344CB8AC3E}">
        <p14:creationId xmlns:p14="http://schemas.microsoft.com/office/powerpoint/2010/main" val="42749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film?</a:t>
            </a:r>
            <a:endParaRPr lang="en-US" dirty="0"/>
          </a:p>
        </p:txBody>
      </p:sp>
      <p:sp>
        <p:nvSpPr>
          <p:cNvPr id="3" name="Content Placeholder 2"/>
          <p:cNvSpPr>
            <a:spLocks noGrp="1"/>
          </p:cNvSpPr>
          <p:nvPr>
            <p:ph idx="1"/>
          </p:nvPr>
        </p:nvSpPr>
        <p:spPr/>
        <p:txBody>
          <a:bodyPr/>
          <a:lstStyle/>
          <a:p>
            <a:r>
              <a:rPr lang="en-US" dirty="0" smtClean="0"/>
              <a:t>What truly stands out as fascinating about movies is that they animate a series of still images.  They appear to restore life itself to mere images taken from life.  The fascination of moving images is something we may now take for granted, but it remains at the heart of the moves’ power to enchant.</a:t>
            </a:r>
          </a:p>
          <a:p>
            <a:r>
              <a:rPr lang="en-US" i="1" dirty="0" smtClean="0"/>
              <a:t>In making a film</a:t>
            </a:r>
            <a:r>
              <a:rPr lang="en-US" dirty="0" smtClean="0"/>
              <a:t>…Choices are made, images presented, scenes and situations developed to take us in unexpected directions.</a:t>
            </a:r>
          </a:p>
          <a:p>
            <a:r>
              <a:rPr lang="en-US" dirty="0" smtClean="0"/>
              <a:t>Movies are fun and contribute to a sense of belonging.</a:t>
            </a:r>
          </a:p>
          <a:p>
            <a:r>
              <a:rPr lang="en-US" dirty="0" smtClean="0"/>
              <a:t>Movies also deliver a powerful emotional impact distinct from the impact of other media…The power of graphic, visual depictions to affect behavior, stimulate the imagination, set a cultural standard, or undermine existing values can prove a danger as well as a virtue.</a:t>
            </a:r>
          </a:p>
          <a:p>
            <a:pPr marL="0" indent="0">
              <a:buNone/>
            </a:pPr>
            <a:endParaRPr lang="en-US" u="sng" dirty="0"/>
          </a:p>
        </p:txBody>
      </p:sp>
    </p:spTree>
    <p:extLst>
      <p:ext uri="{BB962C8B-B14F-4D97-AF65-F5344CB8AC3E}">
        <p14:creationId xmlns:p14="http://schemas.microsoft.com/office/powerpoint/2010/main" val="339915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film?</a:t>
            </a:r>
            <a:endParaRPr lang="en-US" dirty="0"/>
          </a:p>
        </p:txBody>
      </p:sp>
      <p:sp>
        <p:nvSpPr>
          <p:cNvPr id="3" name="Content Placeholder 2"/>
          <p:cNvSpPr>
            <a:spLocks noGrp="1"/>
          </p:cNvSpPr>
          <p:nvPr>
            <p:ph idx="1"/>
          </p:nvPr>
        </p:nvSpPr>
        <p:spPr/>
        <p:txBody>
          <a:bodyPr/>
          <a:lstStyle/>
          <a:p>
            <a:r>
              <a:rPr lang="en-US" dirty="0" smtClean="0"/>
              <a:t>Relying on the power of moving images and recorded sound, the cinema creates a vivid sense of what it feels like to be someone else…Films convey what it feels like to enter a particular world in a compelling, immersive way…Cinematic engagement is not just intellectual or observational.  It unmistakably involves sensation, feeling and emotion as well.</a:t>
            </a:r>
          </a:p>
          <a:p>
            <a:r>
              <a:rPr lang="en-US" dirty="0" smtClean="0"/>
              <a:t>Films give us entry into worlds we would not otherwise be able to enter, even those of fantasy and science fiction, and in a vivid and emotionally absorbing manner that is unique to cinema.  (Nichols 5-10)</a:t>
            </a:r>
          </a:p>
        </p:txBody>
      </p:sp>
    </p:spTree>
    <p:extLst>
      <p:ext uri="{BB962C8B-B14F-4D97-AF65-F5344CB8AC3E}">
        <p14:creationId xmlns:p14="http://schemas.microsoft.com/office/powerpoint/2010/main" val="185336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and Allegory of Film</a:t>
            </a:r>
            <a:endParaRPr lang="en-US" dirty="0"/>
          </a:p>
        </p:txBody>
      </p:sp>
      <p:sp>
        <p:nvSpPr>
          <p:cNvPr id="3" name="Content Placeholder 2"/>
          <p:cNvSpPr>
            <a:spLocks noGrp="1"/>
          </p:cNvSpPr>
          <p:nvPr>
            <p:ph idx="1"/>
          </p:nvPr>
        </p:nvSpPr>
        <p:spPr/>
        <p:txBody>
          <a:bodyPr/>
          <a:lstStyle/>
          <a:p>
            <a:r>
              <a:rPr lang="en-US" dirty="0" smtClean="0"/>
              <a:t>Cinema shares a tendency toward metaphor with novels and plays.  It tells stories that imply things about the world around us.  Like parables, films often seem to say one thing but simultaneously hint at something else unsaid or unstated.</a:t>
            </a:r>
          </a:p>
          <a:p>
            <a:r>
              <a:rPr lang="en-US" dirty="0" smtClean="0"/>
              <a:t>When a film conveys what it feels like to live in a particular kind of world, it is offering a vicarious experience that may be analogous to various aspects of everyday life.  </a:t>
            </a:r>
            <a:endParaRPr lang="en-US" dirty="0"/>
          </a:p>
          <a:p>
            <a:r>
              <a:rPr lang="en-US" dirty="0" smtClean="0"/>
              <a:t>Because of indirect metaphorical qualities, the cinema prompts reflection.  Films get us thinking about their thematic concerns, about what kind of comment they are making about the world we already know.</a:t>
            </a:r>
          </a:p>
          <a:p>
            <a:endParaRPr lang="en-US" dirty="0"/>
          </a:p>
        </p:txBody>
      </p:sp>
    </p:spTree>
    <p:extLst>
      <p:ext uri="{BB962C8B-B14F-4D97-AF65-F5344CB8AC3E}">
        <p14:creationId xmlns:p14="http://schemas.microsoft.com/office/powerpoint/2010/main" val="219949883"/>
      </p:ext>
    </p:extLst>
  </p:cSld>
  <p:clrMapOvr>
    <a:masterClrMapping/>
  </p:clrMapOvr>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165</TotalTime>
  <Words>1382</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Macro</vt:lpstr>
      <vt:lpstr>Film and Literature</vt:lpstr>
      <vt:lpstr>Narrative Film and Literature</vt:lpstr>
      <vt:lpstr>Narrative Fiction and Film</vt:lpstr>
      <vt:lpstr>Essential Questions</vt:lpstr>
      <vt:lpstr>Essential Questions</vt:lpstr>
      <vt:lpstr>Why study film?</vt:lpstr>
      <vt:lpstr>Why study film?</vt:lpstr>
      <vt:lpstr>Why study film?</vt:lpstr>
      <vt:lpstr>Metaphor and Allegory of Film</vt:lpstr>
      <vt:lpstr>How do cinematic worlds come into being?</vt:lpstr>
      <vt:lpstr>How do cinematic worlds come into being?</vt:lpstr>
      <vt:lpstr>The Formal and Social Context of Films</vt:lpstr>
      <vt:lpstr>The Filmmaker’s Perspective on the Constructed Cinematic World</vt:lpstr>
      <vt:lpstr>The Viewer’s Challenge to Respond and Interpret:  Formal Social Analysis</vt:lpstr>
      <vt:lpstr>Core Questions</vt:lpstr>
      <vt:lpstr>The Evolution of Film Narrative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and Literature</dc:title>
  <dc:creator>Brian Mahoney</dc:creator>
  <cp:lastModifiedBy>Brian Mahoney</cp:lastModifiedBy>
  <cp:revision>14</cp:revision>
  <dcterms:created xsi:type="dcterms:W3CDTF">2012-08-10T02:13:44Z</dcterms:created>
  <dcterms:modified xsi:type="dcterms:W3CDTF">2012-08-30T07:10:51Z</dcterms:modified>
</cp:coreProperties>
</file>