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9"/>
  </p:notesMasterIdLst>
  <p:sldIdLst>
    <p:sldId id="257" r:id="rId2"/>
    <p:sldId id="270" r:id="rId3"/>
    <p:sldId id="271" r:id="rId4"/>
    <p:sldId id="272" r:id="rId5"/>
    <p:sldId id="275" r:id="rId6"/>
    <p:sldId id="258" r:id="rId7"/>
    <p:sldId id="263" r:id="rId8"/>
    <p:sldId id="273" r:id="rId9"/>
    <p:sldId id="274" r:id="rId10"/>
    <p:sldId id="276" r:id="rId11"/>
    <p:sldId id="277" r:id="rId12"/>
    <p:sldId id="259" r:id="rId13"/>
    <p:sldId id="260" r:id="rId14"/>
    <p:sldId id="261" r:id="rId15"/>
    <p:sldId id="262" r:id="rId16"/>
    <p:sldId id="266" r:id="rId17"/>
    <p:sldId id="269"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36" y="1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41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EF6E1950-9723-4ADC-96A5-D04F52213BC2}" type="slidenum">
              <a:rPr lang="en-US"/>
              <a:pPr/>
              <a:t>‹#›</a:t>
            </a:fld>
            <a:endParaRPr lang="en-US"/>
          </a:p>
        </p:txBody>
      </p:sp>
    </p:spTree>
    <p:extLst>
      <p:ext uri="{BB962C8B-B14F-4D97-AF65-F5344CB8AC3E}">
        <p14:creationId xmlns:p14="http://schemas.microsoft.com/office/powerpoint/2010/main" val="16573570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CFEC9B-3A4E-445A-8D78-A06BF998E0C8}" type="slidenum">
              <a:rPr lang="en-US"/>
              <a:pPr/>
              <a:t>1</a:t>
            </a:fld>
            <a:endParaRPr lang="en-US"/>
          </a:p>
        </p:txBody>
      </p:sp>
      <p:sp>
        <p:nvSpPr>
          <p:cNvPr id="5122" name="Rectangle 2"/>
          <p:cNvSpPr>
            <a:spLocks noRo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US"/>
              <a:t>Film Clips: Clear and Present Danger excerpts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0482" name="Group 2"/>
          <p:cNvGrpSpPr>
            <a:grpSpLocks/>
          </p:cNvGrpSpPr>
          <p:nvPr/>
        </p:nvGrpSpPr>
        <p:grpSpPr bwMode="auto">
          <a:xfrm>
            <a:off x="0" y="0"/>
            <a:ext cx="9159875" cy="6858000"/>
            <a:chOff x="0" y="0"/>
            <a:chExt cx="5770" cy="4320"/>
          </a:xfrm>
        </p:grpSpPr>
        <p:sp>
          <p:nvSpPr>
            <p:cNvPr id="20483"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4"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5"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6"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7"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8"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9"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0"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1"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2"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3"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4"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5"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6"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7"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8"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9"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0"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1"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2"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en-US"/>
            </a:p>
          </p:txBody>
        </p:sp>
        <p:sp>
          <p:nvSpPr>
            <p:cNvPr id="20503"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sp>
        <p:nvSpPr>
          <p:cNvPr id="20504" name="Rectangle 24"/>
          <p:cNvSpPr>
            <a:spLocks noGrp="1" noChangeArrowheads="1"/>
          </p:cNvSpPr>
          <p:nvPr>
            <p:ph type="ctrTitle" sz="quarter"/>
          </p:nvPr>
        </p:nvSpPr>
        <p:spPr>
          <a:xfrm>
            <a:off x="685800" y="1600200"/>
            <a:ext cx="7772400" cy="1828800"/>
          </a:xfrm>
        </p:spPr>
        <p:txBody>
          <a:bodyPr/>
          <a:lstStyle>
            <a:lvl1pPr>
              <a:defRPr sz="4800"/>
            </a:lvl1pPr>
          </a:lstStyle>
          <a:p>
            <a:pPr lvl="0"/>
            <a:r>
              <a:rPr lang="en-US" noProof="0" smtClean="0"/>
              <a:t>Click to edit Master title style</a:t>
            </a:r>
          </a:p>
        </p:txBody>
      </p:sp>
      <p:sp>
        <p:nvSpPr>
          <p:cNvPr id="20505"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20506" name="Rectangle 26"/>
          <p:cNvSpPr>
            <a:spLocks noGrp="1" noChangeArrowheads="1"/>
          </p:cNvSpPr>
          <p:nvPr>
            <p:ph type="dt" sz="quarter" idx="2"/>
          </p:nvPr>
        </p:nvSpPr>
        <p:spPr>
          <a:xfrm>
            <a:off x="457200" y="6243638"/>
            <a:ext cx="2133600" cy="457200"/>
          </a:xfrm>
        </p:spPr>
        <p:txBody>
          <a:bodyPr/>
          <a:lstStyle>
            <a:lvl1pPr>
              <a:defRPr/>
            </a:lvl1pPr>
          </a:lstStyle>
          <a:p>
            <a:endParaRPr lang="en-US"/>
          </a:p>
        </p:txBody>
      </p:sp>
      <p:sp>
        <p:nvSpPr>
          <p:cNvPr id="20507" name="Rectangle 27"/>
          <p:cNvSpPr>
            <a:spLocks noGrp="1" noChangeArrowheads="1"/>
          </p:cNvSpPr>
          <p:nvPr>
            <p:ph type="ftr" sz="quarter" idx="3"/>
          </p:nvPr>
        </p:nvSpPr>
        <p:spPr/>
        <p:txBody>
          <a:bodyPr/>
          <a:lstStyle>
            <a:lvl1pPr>
              <a:defRPr/>
            </a:lvl1pPr>
          </a:lstStyle>
          <a:p>
            <a:endParaRPr lang="en-US"/>
          </a:p>
        </p:txBody>
      </p:sp>
      <p:sp>
        <p:nvSpPr>
          <p:cNvPr id="20508" name="Rectangle 28"/>
          <p:cNvSpPr>
            <a:spLocks noGrp="1" noChangeArrowheads="1"/>
          </p:cNvSpPr>
          <p:nvPr>
            <p:ph type="sldNum" sz="quarter" idx="4"/>
          </p:nvPr>
        </p:nvSpPr>
        <p:spPr/>
        <p:txBody>
          <a:bodyPr/>
          <a:lstStyle>
            <a:lvl1pPr>
              <a:defRPr/>
            </a:lvl1pPr>
          </a:lstStyle>
          <a:p>
            <a:fld id="{AB5B64AD-95A8-4B77-913A-38DA97E31CD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1CC20A35-63CF-4034-A03D-9911791AB98C}"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1281578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DB9DF3B6-F891-4B28-8F80-A603BE309B3B}"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3764241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r>
              <a:rPr lang="en-US" smtClean="0"/>
              <a:t>Click icon to add clip art</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3638"/>
            <a:ext cx="2133600" cy="457200"/>
          </a:xfrm>
        </p:spPr>
        <p:txBody>
          <a:bodyPr/>
          <a:lstStyle>
            <a:lvl1pPr>
              <a:defRPr/>
            </a:lvl1pPr>
          </a:lstStyle>
          <a:p>
            <a:fld id="{75E13A7A-7CE6-4F97-A538-896DB3B6A4DA}" type="slidenum">
              <a:rPr lang="en-US"/>
              <a:pPr/>
              <a:t>‹#›</a:t>
            </a:fld>
            <a:endParaRPr lang="en-US"/>
          </a:p>
        </p:txBody>
      </p:sp>
      <p:sp>
        <p:nvSpPr>
          <p:cNvPr id="7" name="Date Placeholder 6"/>
          <p:cNvSpPr>
            <a:spLocks noGrp="1"/>
          </p:cNvSpPr>
          <p:nvPr>
            <p:ph type="dt" sz="half" idx="12"/>
          </p:nvPr>
        </p:nvSpPr>
        <p:spPr>
          <a:xfrm>
            <a:off x="457200" y="6248400"/>
            <a:ext cx="2133600" cy="457200"/>
          </a:xfrm>
        </p:spPr>
        <p:txBody>
          <a:bodyPr/>
          <a:lstStyle>
            <a:lvl1pPr>
              <a:defRPr/>
            </a:lvl1pPr>
          </a:lstStyle>
          <a:p>
            <a:endParaRPr lang="en-US"/>
          </a:p>
        </p:txBody>
      </p:sp>
    </p:spTree>
    <p:extLst>
      <p:ext uri="{BB962C8B-B14F-4D97-AF65-F5344CB8AC3E}">
        <p14:creationId xmlns:p14="http://schemas.microsoft.com/office/powerpoint/2010/main" val="2585917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443DFD1D-9B97-4690-B21C-5D56F7282753}"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146173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2C62D78D-6706-4987-879B-90F1A7149533}"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2063784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E1B2DDBE-5321-48E3-B1CD-127841F36319}"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3287996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D105F60C-C3F3-4059-AA36-C8D0A8EE28A0}"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2637572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E6F8602A-4D5F-41C1-9478-45D4BF750413}"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324435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BC937BB1-5D9D-45E9-BE74-93AE866D2744}"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2130537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33142434-98D6-4684-8D73-2AFDC7720030}"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1578965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01220FE8-8566-43FD-9038-C9A96EB3B118}"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58385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458" name="Group 2"/>
          <p:cNvGrpSpPr>
            <a:grpSpLocks/>
          </p:cNvGrpSpPr>
          <p:nvPr/>
        </p:nvGrpSpPr>
        <p:grpSpPr bwMode="auto">
          <a:xfrm>
            <a:off x="0" y="0"/>
            <a:ext cx="9159875" cy="6858000"/>
            <a:chOff x="0" y="0"/>
            <a:chExt cx="5770" cy="4320"/>
          </a:xfrm>
        </p:grpSpPr>
        <p:sp>
          <p:nvSpPr>
            <p:cNvPr id="19459"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0"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1"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2"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3"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4"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5"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6"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7"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8"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9"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0"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1"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2"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3"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4"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5"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6"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7"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8"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en-US"/>
            </a:p>
          </p:txBody>
        </p:sp>
        <p:sp>
          <p:nvSpPr>
            <p:cNvPr id="19479"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sp>
        <p:nvSpPr>
          <p:cNvPr id="19480" name="Rectangle 24"/>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endParaRPr lang="en-US" smtClean="0"/>
          </a:p>
        </p:txBody>
      </p:sp>
      <p:sp>
        <p:nvSpPr>
          <p:cNvPr id="19481" name="Rectangle 25"/>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9482"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endParaRPr lang="en-US"/>
          </a:p>
        </p:txBody>
      </p:sp>
      <p:sp>
        <p:nvSpPr>
          <p:cNvPr id="19483" name="Rectangle 27"/>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fld id="{33FC5C9A-DE44-48B2-B117-EC9972C0CE69}" type="slidenum">
              <a:rPr lang="en-US"/>
              <a:pPr/>
              <a:t>‹#›</a:t>
            </a:fld>
            <a:endParaRPr lang="en-US"/>
          </a:p>
        </p:txBody>
      </p:sp>
      <p:sp>
        <p:nvSpPr>
          <p:cNvPr id="19484" name="Rectangle 2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1" fontAlgn="base" hangingPunct="1">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2pPr>
      <a:lvl3pPr algn="ctr" rtl="0" eaLnBrk="1" fontAlgn="base" hangingPunct="1">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3pPr>
      <a:lvl4pPr algn="ctr" rtl="0" eaLnBrk="1" fontAlgn="base" hangingPunct="1">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4pPr>
      <a:lvl5pPr algn="ctr" rtl="0" eaLnBrk="1" fontAlgn="base" hangingPunct="1">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5pPr>
      <a:lvl6pPr marL="457200" algn="ctr" rtl="0" eaLnBrk="1" fontAlgn="base" hangingPunct="1">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6pPr>
      <a:lvl7pPr marL="914400" algn="ctr" rtl="0" eaLnBrk="1" fontAlgn="base" hangingPunct="1">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7pPr>
      <a:lvl8pPr marL="1371600" algn="ctr" rtl="0" eaLnBrk="1" fontAlgn="base" hangingPunct="1">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8pPr>
      <a:lvl9pPr marL="1828800" algn="ctr" rtl="0" eaLnBrk="1" fontAlgn="base" hangingPunct="1">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1" fontAlgn="base" hangingPunct="1">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l" rtl="0" eaLnBrk="1" fontAlgn="base" hangingPunct="1">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cs typeface="+mn-cs"/>
        </a:defRPr>
      </a:lvl3pPr>
      <a:lvl4pPr marL="1600200" indent="-228600" algn="l" rtl="0" eaLnBrk="1" fontAlgn="base" hangingPunct="1">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l" rtl="0" eaLnBrk="1" fontAlgn="base" hangingPunct="1">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joe.braunwarth/POSC121/121read/05Constitution.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US" dirty="0"/>
              <a:t>V for </a:t>
            </a:r>
            <a:br>
              <a:rPr lang="en-US" dirty="0"/>
            </a:br>
            <a:r>
              <a:rPr lang="en-US" dirty="0"/>
              <a:t>Vendetta</a:t>
            </a:r>
          </a:p>
        </p:txBody>
      </p:sp>
      <p:sp>
        <p:nvSpPr>
          <p:cNvPr id="3075" name="Rectangle 3"/>
          <p:cNvSpPr>
            <a:spLocks noGrp="1" noChangeArrowheads="1"/>
          </p:cNvSpPr>
          <p:nvPr>
            <p:ph type="subTitle" idx="1"/>
          </p:nvPr>
        </p:nvSpPr>
        <p:spPr>
          <a:xfrm>
            <a:off x="1371600" y="3886200"/>
            <a:ext cx="6705600" cy="1752600"/>
          </a:xfrm>
        </p:spPr>
        <p:txBody>
          <a:bodyPr/>
          <a:lstStyle/>
          <a:p>
            <a:r>
              <a:rPr lang="en-US" dirty="0" smtClean="0"/>
              <a:t>World Literature</a:t>
            </a:r>
            <a:endParaRPr lang="en-US" dirty="0"/>
          </a:p>
          <a:p>
            <a:r>
              <a:rPr lang="en-US" dirty="0" smtClean="0"/>
              <a:t>Dystopian Film &amp; Literature</a:t>
            </a:r>
          </a:p>
          <a:p>
            <a:r>
              <a:rPr lang="en-US" dirty="0" smtClean="0"/>
              <a:t>Mr. Mahoney</a:t>
            </a:r>
            <a:endParaRPr lang="en-US" dirty="0"/>
          </a:p>
          <a:p>
            <a:endParaRPr lang="en-US" dirty="0"/>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278923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Discussion Questions</a:t>
            </a:r>
          </a:p>
        </p:txBody>
      </p:sp>
      <p:sp>
        <p:nvSpPr>
          <p:cNvPr id="33795" name="Rectangle 3"/>
          <p:cNvSpPr>
            <a:spLocks noGrp="1" noChangeArrowheads="1"/>
          </p:cNvSpPr>
          <p:nvPr>
            <p:ph type="body" idx="1"/>
          </p:nvPr>
        </p:nvSpPr>
        <p:spPr>
          <a:xfrm>
            <a:off x="457200" y="1600200"/>
            <a:ext cx="8229600" cy="5257800"/>
          </a:xfrm>
        </p:spPr>
        <p:txBody>
          <a:bodyPr/>
          <a:lstStyle/>
          <a:p>
            <a:pPr>
              <a:lnSpc>
                <a:spcPct val="80000"/>
              </a:lnSpc>
            </a:pPr>
            <a:r>
              <a:rPr lang="en-US" sz="2800"/>
              <a:t>V tells Evey that people shouldn't be afraid of their governments, but rather that governments should be afraid of their people. Do you agree? Why or why not?</a:t>
            </a:r>
          </a:p>
          <a:p>
            <a:pPr>
              <a:lnSpc>
                <a:spcPct val="80000"/>
              </a:lnSpc>
            </a:pPr>
            <a:r>
              <a:rPr lang="en-US" sz="2800"/>
              <a:t>The totalitarian Britain depicted in the film clearly needs reform. Is violence a necessary tool for instigating change in such a society? What's the difference between a terrorist and a revolutionary?</a:t>
            </a:r>
          </a:p>
          <a:p>
            <a:pPr>
              <a:lnSpc>
                <a:spcPct val="80000"/>
              </a:lnSpc>
            </a:pPr>
            <a:r>
              <a:rPr lang="en-US" sz="2800"/>
              <a:t>Can we differentiate between situations justifying the use of violence and those where non-violent civil disobedience such as that advocated by Thoreau or MLK would be more effective?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Discussion Questions</a:t>
            </a:r>
          </a:p>
        </p:txBody>
      </p:sp>
      <p:sp>
        <p:nvSpPr>
          <p:cNvPr id="34819" name="Rectangle 3"/>
          <p:cNvSpPr>
            <a:spLocks noGrp="1" noChangeArrowheads="1"/>
          </p:cNvSpPr>
          <p:nvPr>
            <p:ph type="body" idx="1"/>
          </p:nvPr>
        </p:nvSpPr>
        <p:spPr/>
        <p:txBody>
          <a:bodyPr/>
          <a:lstStyle/>
          <a:p>
            <a:pPr>
              <a:lnSpc>
                <a:spcPct val="90000"/>
              </a:lnSpc>
            </a:pPr>
            <a:r>
              <a:rPr lang="en-US" sz="2800"/>
              <a:t>Is V's quest for justice justified by any means? Why or why not? What are some alternative plans he could have enacted?</a:t>
            </a:r>
          </a:p>
          <a:p>
            <a:pPr>
              <a:lnSpc>
                <a:spcPct val="90000"/>
              </a:lnSpc>
            </a:pPr>
            <a:r>
              <a:rPr lang="en-US" sz="2800"/>
              <a:t>The film discusses how ideas can’t be killed with force.  Do you agree?  </a:t>
            </a:r>
          </a:p>
          <a:p>
            <a:pPr>
              <a:lnSpc>
                <a:spcPct val="90000"/>
              </a:lnSpc>
            </a:pPr>
            <a:r>
              <a:rPr lang="en-US" sz="2800"/>
              <a:t>What does this say about the general thrust of the U.S.’s efforts to fight the war on terror?</a:t>
            </a:r>
          </a:p>
          <a:p>
            <a:pPr>
              <a:lnSpc>
                <a:spcPct val="90000"/>
              </a:lnSpc>
            </a:pPr>
            <a:r>
              <a:rPr lang="en-US" sz="2800"/>
              <a:t>Do you agree with the political suppositions of the film? Are our democratic societies on the path to oppression and totalitarianism?</a:t>
            </a:r>
          </a:p>
          <a:p>
            <a:pPr>
              <a:lnSpc>
                <a:spcPct val="90000"/>
              </a:lnSpc>
            </a:pP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Civil Liberties</a:t>
            </a:r>
          </a:p>
        </p:txBody>
      </p:sp>
      <p:sp>
        <p:nvSpPr>
          <p:cNvPr id="7171" name="Rectangle 3"/>
          <p:cNvSpPr>
            <a:spLocks noGrp="1" noChangeArrowheads="1"/>
          </p:cNvSpPr>
          <p:nvPr>
            <p:ph type="body" idx="1"/>
          </p:nvPr>
        </p:nvSpPr>
        <p:spPr>
          <a:xfrm>
            <a:off x="457200" y="1371600"/>
            <a:ext cx="8229600" cy="5486400"/>
          </a:xfrm>
        </p:spPr>
        <p:txBody>
          <a:bodyPr/>
          <a:lstStyle/>
          <a:p>
            <a:pPr>
              <a:lnSpc>
                <a:spcPct val="90000"/>
              </a:lnSpc>
            </a:pPr>
            <a:r>
              <a:rPr lang="en-US" sz="2400"/>
              <a:t>List the freedoms you enjoy both in your home and your community </a:t>
            </a:r>
          </a:p>
          <a:p>
            <a:pPr>
              <a:lnSpc>
                <a:spcPct val="90000"/>
              </a:lnSpc>
            </a:pPr>
            <a:r>
              <a:rPr lang="en-US" sz="2400"/>
              <a:t>List the limitations we have on our freedom</a:t>
            </a:r>
          </a:p>
          <a:p>
            <a:pPr>
              <a:lnSpc>
                <a:spcPct val="90000"/>
              </a:lnSpc>
            </a:pPr>
            <a:r>
              <a:rPr lang="en-US" sz="2400"/>
              <a:t>Can you understand the reason for these limitations?</a:t>
            </a:r>
          </a:p>
          <a:p>
            <a:pPr>
              <a:lnSpc>
                <a:spcPct val="90000"/>
              </a:lnSpc>
            </a:pPr>
            <a:r>
              <a:rPr lang="en-US" sz="2400"/>
              <a:t>Civil Liberties are Constitutional provisions, laws, and practices that protect individuals from certain types of government interference</a:t>
            </a:r>
          </a:p>
          <a:p>
            <a:pPr>
              <a:lnSpc>
                <a:spcPct val="90000"/>
              </a:lnSpc>
            </a:pPr>
            <a:r>
              <a:rPr lang="en-US" sz="2400"/>
              <a:t>Where are they primarily found in the U.S.?</a:t>
            </a:r>
          </a:p>
          <a:p>
            <a:pPr>
              <a:lnSpc>
                <a:spcPct val="90000"/>
              </a:lnSpc>
            </a:pPr>
            <a:r>
              <a:rPr lang="en-US" sz="2400"/>
              <a:t>Primarily in </a:t>
            </a:r>
            <a:r>
              <a:rPr lang="en-US" sz="2400">
                <a:hlinkClick r:id="rId2" action="ppaction://hlinkfile"/>
              </a:rPr>
              <a:t>the Constitution</a:t>
            </a:r>
            <a:r>
              <a:rPr lang="en-US" sz="2400"/>
              <a:t>, particularly the Bill of Rights and the 14th amendment</a:t>
            </a:r>
          </a:p>
          <a:p>
            <a:pPr>
              <a:lnSpc>
                <a:spcPct val="90000"/>
              </a:lnSpc>
            </a:pPr>
            <a:r>
              <a:rPr lang="en-US" sz="2400"/>
              <a:t>Do people in other countries have these protections?</a:t>
            </a:r>
          </a:p>
          <a:p>
            <a:pPr>
              <a:lnSpc>
                <a:spcPct val="90000"/>
              </a:lnSpc>
            </a:pPr>
            <a:r>
              <a:rPr lang="en-US" sz="2400"/>
              <a:t>Why or why not?</a:t>
            </a:r>
          </a:p>
          <a:p>
            <a:pPr>
              <a:lnSpc>
                <a:spcPct val="90000"/>
              </a:lnSpc>
            </a:pPr>
            <a:r>
              <a:rPr lang="en-US" sz="2400"/>
              <a:t>Failure or success of Constitutionalism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3800"/>
              <a:t>What restrictions do we have on our privacy in the U.S.?</a:t>
            </a:r>
          </a:p>
        </p:txBody>
      </p:sp>
      <p:sp>
        <p:nvSpPr>
          <p:cNvPr id="8195" name="Rectangle 3"/>
          <p:cNvSpPr>
            <a:spLocks noGrp="1" noChangeArrowheads="1"/>
          </p:cNvSpPr>
          <p:nvPr>
            <p:ph type="body" sz="half" idx="1"/>
          </p:nvPr>
        </p:nvSpPr>
        <p:spPr>
          <a:xfrm>
            <a:off x="152400" y="1600200"/>
            <a:ext cx="4953000" cy="4530725"/>
          </a:xfrm>
        </p:spPr>
        <p:txBody>
          <a:bodyPr/>
          <a:lstStyle/>
          <a:p>
            <a:r>
              <a:rPr lang="en-US" sz="2800"/>
              <a:t>FBI surveillance </a:t>
            </a:r>
          </a:p>
          <a:p>
            <a:r>
              <a:rPr lang="en-US" sz="2800"/>
              <a:t>Corporations collecting data on consumers </a:t>
            </a:r>
          </a:p>
          <a:p>
            <a:r>
              <a:rPr lang="en-US" sz="2800"/>
              <a:t>Internet privacy issues </a:t>
            </a:r>
          </a:p>
          <a:p>
            <a:r>
              <a:rPr lang="en-US" sz="2800"/>
              <a:t>Drug testing at the workplace or school </a:t>
            </a:r>
          </a:p>
          <a:p>
            <a:r>
              <a:rPr lang="en-US" sz="2800"/>
              <a:t>Employers monitoring employees’ e-mails, phone calls, or bathroom usage</a:t>
            </a:r>
          </a:p>
          <a:p>
            <a:r>
              <a:rPr lang="en-US" sz="2800"/>
              <a:t>Limitations at home or in school </a:t>
            </a:r>
          </a:p>
        </p:txBody>
      </p:sp>
      <p:pic>
        <p:nvPicPr>
          <p:cNvPr id="8196" name="Picture 4"/>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181600" y="1600200"/>
            <a:ext cx="3505200" cy="310832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War on Terror</a:t>
            </a:r>
          </a:p>
        </p:txBody>
      </p:sp>
      <p:sp>
        <p:nvSpPr>
          <p:cNvPr id="9219" name="Rectangle 3"/>
          <p:cNvSpPr>
            <a:spLocks noGrp="1" noChangeArrowheads="1"/>
          </p:cNvSpPr>
          <p:nvPr>
            <p:ph type="body" idx="1"/>
          </p:nvPr>
        </p:nvSpPr>
        <p:spPr>
          <a:xfrm>
            <a:off x="457200" y="1600200"/>
            <a:ext cx="8229600" cy="5257800"/>
          </a:xfrm>
        </p:spPr>
        <p:txBody>
          <a:bodyPr/>
          <a:lstStyle/>
          <a:p>
            <a:pPr>
              <a:lnSpc>
                <a:spcPct val="90000"/>
              </a:lnSpc>
            </a:pPr>
            <a:r>
              <a:rPr lang="en-US" sz="2800"/>
              <a:t>In any time of war, it may be necessary to suspend some freedoms</a:t>
            </a:r>
          </a:p>
          <a:p>
            <a:pPr>
              <a:lnSpc>
                <a:spcPct val="90000"/>
              </a:lnSpc>
            </a:pPr>
            <a:r>
              <a:rPr lang="en-US" sz="2800"/>
              <a:t>Following the attacks of 9/11/01, the government sought and received greater powers to combat terrorism</a:t>
            </a:r>
          </a:p>
          <a:p>
            <a:pPr>
              <a:lnSpc>
                <a:spcPct val="90000"/>
              </a:lnSpc>
            </a:pPr>
            <a:r>
              <a:rPr lang="en-US" sz="2800"/>
              <a:t>Patriot Act allows government access to </a:t>
            </a:r>
          </a:p>
          <a:p>
            <a:pPr>
              <a:lnSpc>
                <a:spcPct val="90000"/>
              </a:lnSpc>
            </a:pPr>
            <a:r>
              <a:rPr lang="en-US" sz="2800"/>
              <a:t>213: search home without informing you</a:t>
            </a:r>
          </a:p>
          <a:p>
            <a:pPr>
              <a:lnSpc>
                <a:spcPct val="90000"/>
              </a:lnSpc>
            </a:pPr>
            <a:r>
              <a:rPr lang="en-US" sz="2800"/>
              <a:t>215: collect information about what books you read, what you study, your purchases, and your medical history without probably cause</a:t>
            </a:r>
          </a:p>
          <a:p>
            <a:pPr>
              <a:lnSpc>
                <a:spcPct val="90000"/>
              </a:lnSpc>
            </a:pPr>
            <a:r>
              <a:rPr lang="en-US" sz="2800"/>
              <a:t>216: read parts of your email and monitor what you look at online without probably cause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Protections</a:t>
            </a:r>
          </a:p>
        </p:txBody>
      </p:sp>
      <p:sp>
        <p:nvSpPr>
          <p:cNvPr id="10243" name="Rectangle 3"/>
          <p:cNvSpPr>
            <a:spLocks noGrp="1" noChangeArrowheads="1"/>
          </p:cNvSpPr>
          <p:nvPr>
            <p:ph type="body" idx="1"/>
          </p:nvPr>
        </p:nvSpPr>
        <p:spPr>
          <a:xfrm>
            <a:off x="457200" y="1600200"/>
            <a:ext cx="8229600" cy="5257800"/>
          </a:xfrm>
        </p:spPr>
        <p:txBody>
          <a:bodyPr/>
          <a:lstStyle/>
          <a:p>
            <a:pPr>
              <a:lnSpc>
                <a:spcPct val="80000"/>
              </a:lnSpc>
            </a:pPr>
            <a:r>
              <a:rPr lang="en-US" sz="2400"/>
              <a:t>How does the government justify limiting our freedoms?</a:t>
            </a:r>
          </a:p>
          <a:p>
            <a:pPr>
              <a:lnSpc>
                <a:spcPct val="80000"/>
              </a:lnSpc>
            </a:pPr>
            <a:r>
              <a:rPr lang="en-US" sz="2400"/>
              <a:t>These limitations are necessary to combat terrorism </a:t>
            </a:r>
          </a:p>
          <a:p>
            <a:pPr>
              <a:lnSpc>
                <a:spcPct val="80000"/>
              </a:lnSpc>
            </a:pPr>
            <a:r>
              <a:rPr lang="en-US" sz="2400"/>
              <a:t>A war on terrorism is an unconventional war where the enemies don’t wear uniforms and attack civilians</a:t>
            </a:r>
          </a:p>
          <a:p>
            <a:pPr>
              <a:lnSpc>
                <a:spcPct val="80000"/>
              </a:lnSpc>
            </a:pPr>
            <a:r>
              <a:rPr lang="en-US" sz="2400"/>
              <a:t>This is true, but how do we know the government won’t make mistakes?</a:t>
            </a:r>
          </a:p>
          <a:p>
            <a:pPr>
              <a:lnSpc>
                <a:spcPct val="80000"/>
              </a:lnSpc>
            </a:pPr>
            <a:r>
              <a:rPr lang="en-US" sz="2400"/>
              <a:t>How do we know our civil liberties won’t be abridged capriciously?</a:t>
            </a:r>
          </a:p>
          <a:p>
            <a:pPr>
              <a:lnSpc>
                <a:spcPct val="80000"/>
              </a:lnSpc>
            </a:pPr>
            <a:r>
              <a:rPr lang="en-US" sz="2400"/>
              <a:t>How do we know the rules will be followed especially toward those who are critical of those in power?</a:t>
            </a:r>
          </a:p>
          <a:p>
            <a:pPr>
              <a:lnSpc>
                <a:spcPct val="80000"/>
              </a:lnSpc>
            </a:pPr>
            <a:r>
              <a:rPr lang="en-US" sz="2400"/>
              <a:t>Can we or should we trust the government to do what is right?</a:t>
            </a:r>
          </a:p>
          <a:p>
            <a:pPr>
              <a:lnSpc>
                <a:spcPct val="80000"/>
              </a:lnSpc>
            </a:pPr>
            <a:r>
              <a:rPr lang="en-US" sz="2400"/>
              <a:t>What about the role of critical thought?</a:t>
            </a:r>
          </a:p>
          <a:p>
            <a:pPr>
              <a:lnSpc>
                <a:spcPct val="80000"/>
              </a:lnSpc>
            </a:pPr>
            <a:r>
              <a:rPr lang="en-US" sz="2400"/>
              <a:t>How are these questions are addressed in the films we’ve seen this semester?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Thoreau</a:t>
            </a:r>
          </a:p>
        </p:txBody>
      </p:sp>
      <p:sp>
        <p:nvSpPr>
          <p:cNvPr id="14339" name="Rectangle 3"/>
          <p:cNvSpPr>
            <a:spLocks noGrp="1" noChangeArrowheads="1"/>
          </p:cNvSpPr>
          <p:nvPr>
            <p:ph type="body" idx="1"/>
          </p:nvPr>
        </p:nvSpPr>
        <p:spPr>
          <a:xfrm>
            <a:off x="457200" y="1600200"/>
            <a:ext cx="8229600" cy="5257800"/>
          </a:xfrm>
        </p:spPr>
        <p:txBody>
          <a:bodyPr/>
          <a:lstStyle/>
          <a:p>
            <a:r>
              <a:rPr lang="en-US"/>
              <a:t>According to Thoreau, what enables the few to use the government to their own ends?</a:t>
            </a:r>
          </a:p>
          <a:p>
            <a:r>
              <a:rPr lang="en-US"/>
              <a:t>What makes it possible is that people think they need the complicated machinery of government and crave the order it provides so they ignore their conscience and sense of justice, eschew critical thought, and just follow along</a:t>
            </a:r>
          </a:p>
          <a:p>
            <a:r>
              <a:rPr lang="en-US"/>
              <a:t>Simply that people do nothing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War on Terrorism</a:t>
            </a:r>
          </a:p>
        </p:txBody>
      </p:sp>
      <p:sp>
        <p:nvSpPr>
          <p:cNvPr id="17411" name="Rectangle 3"/>
          <p:cNvSpPr>
            <a:spLocks noGrp="1" noChangeArrowheads="1"/>
          </p:cNvSpPr>
          <p:nvPr>
            <p:ph type="body" idx="1"/>
          </p:nvPr>
        </p:nvSpPr>
        <p:spPr/>
        <p:txBody>
          <a:bodyPr/>
          <a:lstStyle/>
          <a:p>
            <a:r>
              <a:rPr lang="en-US"/>
              <a:t>Describe any similarities between the war on terrorism in </a:t>
            </a:r>
            <a:r>
              <a:rPr lang="en-US" i="1"/>
              <a:t>V </a:t>
            </a:r>
            <a:r>
              <a:rPr lang="en-US"/>
              <a:t>and the contemporary war on terrorism in the U.S. </a:t>
            </a:r>
          </a:p>
          <a:p>
            <a:r>
              <a:rPr lang="en-US"/>
              <a:t>Is it possible that our government could come to resemble the type of government portrayed in </a:t>
            </a:r>
            <a:r>
              <a:rPr lang="en-US" i="1"/>
              <a:t>V</a:t>
            </a:r>
            <a:r>
              <a:rPr lang="en-US"/>
              <a:t>?  Why or why not?</a:t>
            </a:r>
          </a:p>
          <a:p>
            <a:r>
              <a:rPr lang="en-US"/>
              <a:t>What role must the people play?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Background</a:t>
            </a:r>
          </a:p>
        </p:txBody>
      </p:sp>
      <p:sp>
        <p:nvSpPr>
          <p:cNvPr id="22531" name="Rectangle 3"/>
          <p:cNvSpPr>
            <a:spLocks noGrp="1" noChangeArrowheads="1"/>
          </p:cNvSpPr>
          <p:nvPr>
            <p:ph type="body" sz="half" idx="1"/>
          </p:nvPr>
        </p:nvSpPr>
        <p:spPr/>
        <p:txBody>
          <a:bodyPr/>
          <a:lstStyle/>
          <a:p>
            <a:pPr marL="609600" indent="-609600">
              <a:lnSpc>
                <a:spcPct val="90000"/>
              </a:lnSpc>
            </a:pPr>
            <a:endParaRPr lang="en-US" sz="2400"/>
          </a:p>
          <a:p>
            <a:pPr marL="609600" indent="-609600">
              <a:lnSpc>
                <a:spcPct val="90000"/>
              </a:lnSpc>
            </a:pPr>
            <a:r>
              <a:rPr lang="en-US" sz="2400"/>
              <a:t>Guy Fawkes tried to blow up Parliament on Nov 5, 1605 (Gunpowder Treason)</a:t>
            </a:r>
          </a:p>
          <a:p>
            <a:pPr marL="609600" indent="-609600">
              <a:lnSpc>
                <a:spcPct val="90000"/>
              </a:lnSpc>
            </a:pPr>
            <a:r>
              <a:rPr lang="en-US" sz="2400"/>
              <a:t>Government protestor acting alone (like V)</a:t>
            </a:r>
          </a:p>
          <a:p>
            <a:pPr marL="609600" indent="-609600">
              <a:lnSpc>
                <a:spcPct val="90000"/>
              </a:lnSpc>
            </a:pPr>
            <a:r>
              <a:rPr lang="en-US" sz="2400"/>
              <a:t>Both believed that destroying a symbol of power would change the nation’s political direction</a:t>
            </a:r>
          </a:p>
          <a:p>
            <a:pPr marL="609600" indent="-609600">
              <a:lnSpc>
                <a:spcPct val="90000"/>
              </a:lnSpc>
            </a:pPr>
            <a:endParaRPr lang="en-US" sz="2400"/>
          </a:p>
        </p:txBody>
      </p:sp>
      <p:pic>
        <p:nvPicPr>
          <p:cNvPr id="22532" name="Picture 4"/>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3800"/>
              <a:t>Story Driven by how characters change</a:t>
            </a:r>
          </a:p>
        </p:txBody>
      </p:sp>
      <p:sp>
        <p:nvSpPr>
          <p:cNvPr id="23555" name="Rectangle 3"/>
          <p:cNvSpPr>
            <a:spLocks noGrp="1" noChangeArrowheads="1"/>
          </p:cNvSpPr>
          <p:nvPr>
            <p:ph type="body" sz="half" idx="1"/>
          </p:nvPr>
        </p:nvSpPr>
        <p:spPr/>
        <p:txBody>
          <a:bodyPr/>
          <a:lstStyle/>
          <a:p>
            <a:pPr marL="609600" indent="-609600"/>
            <a:endParaRPr lang="en-US" sz="2800"/>
          </a:p>
          <a:p>
            <a:pPr marL="609600" indent="-609600"/>
            <a:r>
              <a:rPr lang="en-US" sz="2800"/>
              <a:t>Evey</a:t>
            </a:r>
          </a:p>
          <a:p>
            <a:pPr marL="609600" indent="-609600"/>
            <a:r>
              <a:rPr lang="en-US" sz="2800"/>
              <a:t>Finch</a:t>
            </a:r>
          </a:p>
          <a:p>
            <a:pPr marL="609600" indent="-609600"/>
            <a:r>
              <a:rPr lang="en-US" sz="2800"/>
              <a:t>V</a:t>
            </a:r>
          </a:p>
          <a:p>
            <a:pPr marL="609600" indent="-609600"/>
            <a:r>
              <a:rPr lang="en-US" sz="2800"/>
              <a:t>Do other characters also become Guy Fawkes reincarnated?  Why? </a:t>
            </a:r>
          </a:p>
          <a:p>
            <a:pPr marL="609600" indent="-609600"/>
            <a:r>
              <a:rPr lang="en-US" sz="2800"/>
              <a:t>What are their goals and achievements?</a:t>
            </a:r>
          </a:p>
        </p:txBody>
      </p:sp>
      <p:pic>
        <p:nvPicPr>
          <p:cNvPr id="23556" name="Picture 4"/>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486400" y="1600200"/>
            <a:ext cx="3200400" cy="453072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Music</a:t>
            </a:r>
          </a:p>
        </p:txBody>
      </p:sp>
      <p:sp>
        <p:nvSpPr>
          <p:cNvPr id="24579" name="Rectangle 3"/>
          <p:cNvSpPr>
            <a:spLocks noGrp="1" noChangeArrowheads="1"/>
          </p:cNvSpPr>
          <p:nvPr>
            <p:ph type="body" idx="1"/>
          </p:nvPr>
        </p:nvSpPr>
        <p:spPr/>
        <p:txBody>
          <a:bodyPr/>
          <a:lstStyle/>
          <a:p>
            <a:pPr marL="660400" indent="-660400">
              <a:lnSpc>
                <a:spcPct val="80000"/>
              </a:lnSpc>
            </a:pPr>
            <a:r>
              <a:rPr lang="en-US" sz="2400"/>
              <a:t>Early on we hear Tchaiskowsky’s 1812 Overture with Explosions, when else do we hear this?  Does it have the same effect</a:t>
            </a:r>
          </a:p>
          <a:p>
            <a:pPr marL="660400" indent="-660400">
              <a:lnSpc>
                <a:spcPct val="80000"/>
              </a:lnSpc>
            </a:pPr>
            <a:r>
              <a:rPr lang="en-US" sz="2400"/>
              <a:t>Consider the interplay between music and events in the following combinations: </a:t>
            </a:r>
          </a:p>
          <a:p>
            <a:pPr marL="1035050" lvl="1" indent="-577850">
              <a:lnSpc>
                <a:spcPct val="80000"/>
              </a:lnSpc>
            </a:pPr>
            <a:r>
              <a:rPr lang="en-US" sz="2000"/>
              <a:t>Julie London sings “Cry Me A River” when V and Evey have their first conversation.</a:t>
            </a:r>
          </a:p>
          <a:p>
            <a:pPr marL="1035050" lvl="1" indent="-577850">
              <a:lnSpc>
                <a:spcPct val="80000"/>
              </a:lnSpc>
            </a:pPr>
            <a:r>
              <a:rPr lang="en-US" sz="2000"/>
              <a:t>Stan Getz plays sax when V cooks Evey breakfast in the Shadow Gallery and also when Gordon Deitrich cooks Evey the same breakfast in his home.</a:t>
            </a:r>
          </a:p>
          <a:p>
            <a:pPr marL="1035050" lvl="1" indent="-577850">
              <a:lnSpc>
                <a:spcPct val="80000"/>
              </a:lnSpc>
            </a:pPr>
            <a:r>
              <a:rPr lang="en-US" sz="2000"/>
              <a:t>Just before V shows Evey the explosive-laden subway train, the jukebox plays “Take the Long Black Train.”</a:t>
            </a:r>
          </a:p>
          <a:p>
            <a:pPr marL="660400" indent="-660400">
              <a:lnSpc>
                <a:spcPct val="80000"/>
              </a:lnSpc>
            </a:pPr>
            <a:r>
              <a:rPr lang="en-US" sz="2400"/>
              <a:t>How does music help set the mood for various scenes?</a:t>
            </a:r>
          </a:p>
          <a:p>
            <a:pPr marL="660400" indent="-660400">
              <a:lnSpc>
                <a:spcPct val="80000"/>
              </a:lnSpc>
            </a:pP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Role of the Media</a:t>
            </a:r>
          </a:p>
        </p:txBody>
      </p:sp>
      <p:sp>
        <p:nvSpPr>
          <p:cNvPr id="27651" name="Rectangle 3"/>
          <p:cNvSpPr>
            <a:spLocks noGrp="1" noChangeArrowheads="1"/>
          </p:cNvSpPr>
          <p:nvPr>
            <p:ph type="body" idx="1"/>
          </p:nvPr>
        </p:nvSpPr>
        <p:spPr/>
        <p:txBody>
          <a:bodyPr/>
          <a:lstStyle/>
          <a:p>
            <a:pPr>
              <a:lnSpc>
                <a:spcPct val="90000"/>
              </a:lnSpc>
            </a:pPr>
            <a:r>
              <a:rPr lang="en-US" sz="2400"/>
              <a:t>Note how various media are used to move the story line forward:</a:t>
            </a:r>
          </a:p>
          <a:p>
            <a:pPr lvl="1">
              <a:lnSpc>
                <a:spcPct val="90000"/>
              </a:lnSpc>
            </a:pPr>
            <a:r>
              <a:rPr lang="en-US" sz="2400"/>
              <a:t>TV news reports, some created as the story progresses, some as archival research. </a:t>
            </a:r>
          </a:p>
          <a:p>
            <a:pPr lvl="1">
              <a:lnSpc>
                <a:spcPct val="90000"/>
              </a:lnSpc>
            </a:pPr>
            <a:r>
              <a:rPr lang="en-US" sz="2400"/>
              <a:t>TV shows as a means of diversion</a:t>
            </a:r>
          </a:p>
          <a:p>
            <a:pPr lvl="1">
              <a:lnSpc>
                <a:spcPct val="90000"/>
              </a:lnSpc>
            </a:pPr>
            <a:r>
              <a:rPr lang="en-US" sz="2400"/>
              <a:t>Multiple televisions dominating everyone’s attention</a:t>
            </a:r>
          </a:p>
          <a:p>
            <a:pPr lvl="1">
              <a:lnSpc>
                <a:spcPct val="90000"/>
              </a:lnSpc>
            </a:pPr>
            <a:r>
              <a:rPr lang="en-US" sz="2400"/>
              <a:t>Public music on the speakers in the London streets. </a:t>
            </a:r>
          </a:p>
          <a:p>
            <a:pPr lvl="1">
              <a:lnSpc>
                <a:spcPct val="90000"/>
              </a:lnSpc>
            </a:pPr>
            <a:r>
              <a:rPr lang="en-US" sz="2400"/>
              <a:t>Lewis Prothero’s TV commentaries. </a:t>
            </a:r>
          </a:p>
          <a:p>
            <a:pPr lvl="1">
              <a:lnSpc>
                <a:spcPct val="90000"/>
              </a:lnSpc>
            </a:pPr>
            <a:r>
              <a:rPr lang="en-US" sz="2400"/>
              <a:t>Newspaper headlines and archives. </a:t>
            </a:r>
          </a:p>
          <a:p>
            <a:pPr lvl="1">
              <a:lnSpc>
                <a:spcPct val="90000"/>
              </a:lnSpc>
            </a:pPr>
            <a:r>
              <a:rPr lang="en-US" sz="2400"/>
              <a:t>Computer archives. </a:t>
            </a:r>
          </a:p>
          <a:p>
            <a:pPr lvl="1">
              <a:lnSpc>
                <a:spcPct val="90000"/>
              </a:lnSpc>
            </a:pPr>
            <a:r>
              <a:rPr lang="en-US" sz="2400"/>
              <a:t>Tax records. </a:t>
            </a:r>
          </a:p>
          <a:p>
            <a:pPr lvl="1">
              <a:lnSpc>
                <a:spcPct val="90000"/>
              </a:lnSpc>
            </a:pPr>
            <a:r>
              <a:rPr lang="en-US" sz="2400"/>
              <a:t>Surveillance camera images. </a:t>
            </a:r>
          </a:p>
          <a:p>
            <a:pPr lvl="1">
              <a:lnSpc>
                <a:spcPct val="90000"/>
              </a:lnSpc>
            </a:pPr>
            <a:r>
              <a:rPr lang="en-US" sz="2400"/>
              <a:t>Gordon Deitrich’s TV show.</a:t>
            </a:r>
            <a:endParaRPr lang="en-US" sz="20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Constitutionalism</a:t>
            </a:r>
          </a:p>
        </p:txBody>
      </p:sp>
      <p:sp>
        <p:nvSpPr>
          <p:cNvPr id="6147" name="Rectangle 3"/>
          <p:cNvSpPr>
            <a:spLocks noGrp="1" noChangeArrowheads="1"/>
          </p:cNvSpPr>
          <p:nvPr>
            <p:ph type="body" idx="1"/>
          </p:nvPr>
        </p:nvSpPr>
        <p:spPr>
          <a:xfrm>
            <a:off x="457200" y="1447800"/>
            <a:ext cx="8229600" cy="5410200"/>
          </a:xfrm>
        </p:spPr>
        <p:txBody>
          <a:bodyPr/>
          <a:lstStyle/>
          <a:p>
            <a:pPr>
              <a:lnSpc>
                <a:spcPct val="80000"/>
              </a:lnSpc>
            </a:pPr>
            <a:r>
              <a:rPr lang="en-US" sz="2800"/>
              <a:t>Constitutionalism is the idea that governments should be limited and that these limits are necessary for democracy</a:t>
            </a:r>
          </a:p>
          <a:p>
            <a:pPr>
              <a:lnSpc>
                <a:spcPct val="80000"/>
              </a:lnSpc>
            </a:pPr>
            <a:r>
              <a:rPr lang="en-US" sz="2800"/>
              <a:t>Constitutions are important because they codify the most basic laws of society</a:t>
            </a:r>
          </a:p>
          <a:p>
            <a:pPr>
              <a:lnSpc>
                <a:spcPct val="80000"/>
              </a:lnSpc>
            </a:pPr>
            <a:r>
              <a:rPr lang="en-US" sz="2800"/>
              <a:t>Constitutions place limits on power and establishes rights for the ruled</a:t>
            </a:r>
          </a:p>
          <a:p>
            <a:pPr>
              <a:lnSpc>
                <a:spcPct val="80000"/>
              </a:lnSpc>
            </a:pPr>
            <a:r>
              <a:rPr lang="en-US" sz="2800"/>
              <a:t>Why not just have laws that would do the same thing?</a:t>
            </a:r>
          </a:p>
          <a:p>
            <a:pPr>
              <a:lnSpc>
                <a:spcPct val="80000"/>
              </a:lnSpc>
            </a:pPr>
            <a:r>
              <a:rPr lang="en-US" sz="2800"/>
              <a:t>That would require government to be constantly self-limiting</a:t>
            </a:r>
          </a:p>
          <a:p>
            <a:pPr>
              <a:lnSpc>
                <a:spcPct val="80000"/>
              </a:lnSpc>
            </a:pPr>
            <a:r>
              <a:rPr lang="en-US" sz="2800"/>
              <a:t>Constitutions are harder to change and thus provide more security</a:t>
            </a:r>
          </a:p>
          <a:p>
            <a:pPr>
              <a:lnSpc>
                <a:spcPct val="80000"/>
              </a:lnSpc>
            </a:pPr>
            <a:r>
              <a:rPr lang="en-US" sz="2800"/>
              <a:t>i.e. </a:t>
            </a:r>
            <a:r>
              <a:rPr lang="en-US" sz="2800" i="1"/>
              <a:t>Clear and Present Danger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War on Terror in </a:t>
            </a:r>
            <a:r>
              <a:rPr lang="en-US" i="1"/>
              <a:t>V</a:t>
            </a:r>
          </a:p>
        </p:txBody>
      </p:sp>
      <p:sp>
        <p:nvSpPr>
          <p:cNvPr id="11267" name="Rectangle 3"/>
          <p:cNvSpPr>
            <a:spLocks noGrp="1" noChangeArrowheads="1"/>
          </p:cNvSpPr>
          <p:nvPr>
            <p:ph type="body" idx="1"/>
          </p:nvPr>
        </p:nvSpPr>
        <p:spPr>
          <a:xfrm>
            <a:off x="457200" y="1600200"/>
            <a:ext cx="8686800" cy="5257800"/>
          </a:xfrm>
        </p:spPr>
        <p:txBody>
          <a:bodyPr/>
          <a:lstStyle/>
          <a:p>
            <a:r>
              <a:rPr lang="en-US"/>
              <a:t>Terrorist threat and motives are ambiguous</a:t>
            </a:r>
          </a:p>
          <a:p>
            <a:r>
              <a:rPr lang="en-US"/>
              <a:t>Do the terrorists exist?</a:t>
            </a:r>
          </a:p>
          <a:p>
            <a:r>
              <a:rPr lang="en-US"/>
              <a:t>Whether or not exist, creates a sense of fear</a:t>
            </a:r>
          </a:p>
          <a:p>
            <a:r>
              <a:rPr lang="en-US"/>
              <a:t>How must government respond</a:t>
            </a:r>
          </a:p>
          <a:p>
            <a:r>
              <a:rPr lang="en-US"/>
              <a:t>With force and promises of security from fear</a:t>
            </a:r>
          </a:p>
          <a:p>
            <a:r>
              <a:rPr lang="en-US"/>
              <a:t>“Need to avoid doubt and chaos” so that “England prevails”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z="3800"/>
              <a:t>How does the Government try to maintain power?</a:t>
            </a:r>
          </a:p>
        </p:txBody>
      </p:sp>
      <p:sp>
        <p:nvSpPr>
          <p:cNvPr id="25603" name="Rectangle 3"/>
          <p:cNvSpPr>
            <a:spLocks noGrp="1" noChangeArrowheads="1"/>
          </p:cNvSpPr>
          <p:nvPr>
            <p:ph type="body" sz="half" idx="1"/>
          </p:nvPr>
        </p:nvSpPr>
        <p:spPr>
          <a:xfrm>
            <a:off x="457200" y="1600200"/>
            <a:ext cx="4038600" cy="5257800"/>
          </a:xfrm>
        </p:spPr>
        <p:txBody>
          <a:bodyPr/>
          <a:lstStyle/>
          <a:p>
            <a:pPr marL="609600" indent="-609600">
              <a:lnSpc>
                <a:spcPct val="90000"/>
              </a:lnSpc>
            </a:pPr>
            <a:r>
              <a:rPr lang="en-US" sz="2000"/>
              <a:t>Appeals to patriotism: “Strength though Unity, Unity through Faith”</a:t>
            </a:r>
          </a:p>
          <a:p>
            <a:pPr marL="609600" indent="-609600">
              <a:lnSpc>
                <a:spcPct val="90000"/>
              </a:lnSpc>
            </a:pPr>
            <a:r>
              <a:rPr lang="en-US" sz="2000"/>
              <a:t>“Articles of Allegiance”</a:t>
            </a:r>
          </a:p>
          <a:p>
            <a:pPr marL="609600" indent="-609600">
              <a:lnSpc>
                <a:spcPct val="90000"/>
              </a:lnSpc>
            </a:pPr>
            <a:r>
              <a:rPr lang="en-US" sz="2000"/>
              <a:t>What is faith?</a:t>
            </a:r>
          </a:p>
          <a:p>
            <a:pPr marL="609600" indent="-609600">
              <a:lnSpc>
                <a:spcPct val="90000"/>
              </a:lnSpc>
            </a:pPr>
            <a:r>
              <a:rPr lang="en-US" sz="2000"/>
              <a:t>Surveillance (random audio sweeps)</a:t>
            </a:r>
          </a:p>
          <a:p>
            <a:pPr marL="609600" indent="-609600">
              <a:lnSpc>
                <a:spcPct val="90000"/>
              </a:lnSpc>
            </a:pPr>
            <a:r>
              <a:rPr lang="en-US" sz="2000"/>
              <a:t>Censorship</a:t>
            </a:r>
          </a:p>
          <a:p>
            <a:pPr marL="609600" indent="-609600">
              <a:lnSpc>
                <a:spcPct val="90000"/>
              </a:lnSpc>
            </a:pPr>
            <a:r>
              <a:rPr lang="en-US" sz="2000"/>
              <a:t>Threat of physical violence, black bags, re-education camps</a:t>
            </a:r>
          </a:p>
          <a:p>
            <a:pPr marL="609600" indent="-609600">
              <a:lnSpc>
                <a:spcPct val="90000"/>
              </a:lnSpc>
            </a:pPr>
            <a:r>
              <a:rPr lang="en-US" sz="2000"/>
              <a:t>What role do the people play?</a:t>
            </a:r>
          </a:p>
          <a:p>
            <a:pPr marL="609600" indent="-609600">
              <a:lnSpc>
                <a:spcPct val="90000"/>
              </a:lnSpc>
            </a:pPr>
            <a:r>
              <a:rPr lang="en-US" sz="2000"/>
              <a:t>Religion?  Is the Church and Jesus vindicated?</a:t>
            </a:r>
          </a:p>
          <a:p>
            <a:pPr marL="609600" indent="-609600">
              <a:lnSpc>
                <a:spcPct val="90000"/>
              </a:lnSpc>
            </a:pPr>
            <a:r>
              <a:rPr lang="en-US" sz="2000"/>
              <a:t>Similarities to </a:t>
            </a:r>
            <a:r>
              <a:rPr lang="en-US" sz="2000" i="1"/>
              <a:t>the Cuckoo’s Nest</a:t>
            </a:r>
            <a:r>
              <a:rPr lang="en-US" sz="2000"/>
              <a:t>?</a:t>
            </a:r>
          </a:p>
        </p:txBody>
      </p:sp>
      <p:pic>
        <p:nvPicPr>
          <p:cNvPr id="25604" name="Picture 4"/>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31242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6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Resistance</a:t>
            </a:r>
          </a:p>
        </p:txBody>
      </p:sp>
      <p:sp>
        <p:nvSpPr>
          <p:cNvPr id="26627" name="Rectangle 3"/>
          <p:cNvSpPr>
            <a:spLocks noGrp="1" noChangeArrowheads="1"/>
          </p:cNvSpPr>
          <p:nvPr>
            <p:ph type="body" sz="half" idx="1"/>
          </p:nvPr>
        </p:nvSpPr>
        <p:spPr>
          <a:xfrm>
            <a:off x="457200" y="1600200"/>
            <a:ext cx="4953000" cy="4530725"/>
          </a:xfrm>
        </p:spPr>
        <p:txBody>
          <a:bodyPr/>
          <a:lstStyle/>
          <a:p>
            <a:pPr marL="609600" indent="-609600"/>
            <a:r>
              <a:rPr lang="en-US" sz="2800"/>
              <a:t>Hero resorts to violence pretty quickly</a:t>
            </a:r>
          </a:p>
          <a:p>
            <a:pPr marL="609600" indent="-609600"/>
            <a:r>
              <a:rPr lang="en-US" sz="2800"/>
              <a:t>Do the filmmakers deal with the issue of the death of innocent civilians? </a:t>
            </a:r>
          </a:p>
          <a:p>
            <a:pPr marL="609600" indent="-609600"/>
            <a:r>
              <a:rPr lang="en-US" sz="2800"/>
              <a:t>Are other options discussed?</a:t>
            </a:r>
          </a:p>
          <a:p>
            <a:pPr marL="609600" indent="-609600"/>
            <a:r>
              <a:rPr lang="en-US" sz="2800"/>
              <a:t>Is the conclusion appealing?   </a:t>
            </a:r>
          </a:p>
          <a:p>
            <a:pPr marL="609600" indent="-609600"/>
            <a:r>
              <a:rPr lang="en-US" sz="2800"/>
              <a:t>Is it likely?</a:t>
            </a:r>
          </a:p>
        </p:txBody>
      </p:sp>
      <p:pic>
        <p:nvPicPr>
          <p:cNvPr id="26628" name="Picture 4"/>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410200" y="1600200"/>
            <a:ext cx="3276600" cy="453072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theme/theme1.xml><?xml version="1.0" encoding="utf-8"?>
<a:theme xmlns:a="http://schemas.openxmlformats.org/drawingml/2006/main" name="V for">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 for</Template>
  <TotalTime>1</TotalTime>
  <Words>1144</Words>
  <Application>Microsoft Office PowerPoint</Application>
  <PresentationFormat>On-screen Show (4:3)</PresentationFormat>
  <Paragraphs>119</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Tahoma</vt:lpstr>
      <vt:lpstr>Times New Roman</vt:lpstr>
      <vt:lpstr>Wingdings</vt:lpstr>
      <vt:lpstr>V for</vt:lpstr>
      <vt:lpstr>V for  Vendetta</vt:lpstr>
      <vt:lpstr>Background</vt:lpstr>
      <vt:lpstr>Story Driven by how characters change</vt:lpstr>
      <vt:lpstr>Music</vt:lpstr>
      <vt:lpstr>Role of the Media</vt:lpstr>
      <vt:lpstr>Constitutionalism</vt:lpstr>
      <vt:lpstr>War on Terror in V</vt:lpstr>
      <vt:lpstr>How does the Government try to maintain power?</vt:lpstr>
      <vt:lpstr>Resistance</vt:lpstr>
      <vt:lpstr>Discussion Questions</vt:lpstr>
      <vt:lpstr>Discussion Questions</vt:lpstr>
      <vt:lpstr>Civil Liberties</vt:lpstr>
      <vt:lpstr>What restrictions do we have on our privacy in the U.S.?</vt:lpstr>
      <vt:lpstr>War on Terror</vt:lpstr>
      <vt:lpstr>Protections</vt:lpstr>
      <vt:lpstr>Thoreau</vt:lpstr>
      <vt:lpstr>War on Terrorism</vt:lpstr>
    </vt:vector>
  </TitlesOfParts>
  <Company>Grossmont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 for  Vendetta</dc:title>
  <dc:creator>Brian Mahoney</dc:creator>
  <cp:lastModifiedBy>Brian Mahoney</cp:lastModifiedBy>
  <cp:revision>1</cp:revision>
  <dcterms:created xsi:type="dcterms:W3CDTF">2012-09-25T07:51:38Z</dcterms:created>
  <dcterms:modified xsi:type="dcterms:W3CDTF">2012-09-25T07:53:19Z</dcterms:modified>
</cp:coreProperties>
</file>