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60" r:id="rId5"/>
    <p:sldId id="259" r:id="rId6"/>
    <p:sldId id="261" r:id="rId7"/>
    <p:sldId id="264" r:id="rId8"/>
    <p:sldId id="262"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E7BC7A42-3A8B-4DDC-B0C3-1C0C64492D70}" type="datetimeFigureOut">
              <a:rPr lang="en-US" smtClean="0"/>
              <a:t>4/28/2015</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47185AB2-D3DA-40F5-9AD7-D11A44BDF4A0}"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C7A42-3A8B-4DDC-B0C3-1C0C64492D7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85AB2-D3DA-40F5-9AD7-D11A44BDF4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C7A42-3A8B-4DDC-B0C3-1C0C64492D7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85AB2-D3DA-40F5-9AD7-D11A44BDF4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C7A42-3A8B-4DDC-B0C3-1C0C64492D7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85AB2-D3DA-40F5-9AD7-D11A44BDF4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C7A42-3A8B-4DDC-B0C3-1C0C64492D7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85AB2-D3DA-40F5-9AD7-D11A44BDF4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7BC7A42-3A8B-4DDC-B0C3-1C0C64492D7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85AB2-D3DA-40F5-9AD7-D11A44BDF4A0}"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7BC7A42-3A8B-4DDC-B0C3-1C0C64492D70}" type="datetimeFigureOut">
              <a:rPr lang="en-US" smtClean="0"/>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85AB2-D3DA-40F5-9AD7-D11A44BDF4A0}"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BC7A42-3A8B-4DDC-B0C3-1C0C64492D70}"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85AB2-D3DA-40F5-9AD7-D11A44BDF4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C7A42-3A8B-4DDC-B0C3-1C0C64492D70}" type="datetimeFigureOut">
              <a:rPr lang="en-US" smtClean="0"/>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85AB2-D3DA-40F5-9AD7-D11A44BDF4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C7A42-3A8B-4DDC-B0C3-1C0C64492D7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85AB2-D3DA-40F5-9AD7-D11A44BDF4A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C7A42-3A8B-4DDC-B0C3-1C0C64492D7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85AB2-D3DA-40F5-9AD7-D11A44BDF4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E7BC7A42-3A8B-4DDC-B0C3-1C0C64492D70}" type="datetimeFigureOut">
              <a:rPr lang="en-US" smtClean="0"/>
              <a:t>4/28/2015</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47185AB2-D3DA-40F5-9AD7-D11A44BDF4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Gender Study: Feminism in Film</a:t>
            </a:r>
            <a:endParaRPr lang="en-US" dirty="0"/>
          </a:p>
        </p:txBody>
      </p:sp>
      <p:sp>
        <p:nvSpPr>
          <p:cNvPr id="3" name="Subtitle 2"/>
          <p:cNvSpPr>
            <a:spLocks noGrp="1"/>
          </p:cNvSpPr>
          <p:nvPr>
            <p:ph type="subTitle" idx="1"/>
          </p:nvPr>
        </p:nvSpPr>
        <p:spPr/>
        <p:txBody>
          <a:bodyPr>
            <a:normAutofit/>
          </a:bodyPr>
          <a:lstStyle/>
          <a:p>
            <a:r>
              <a:rPr lang="en-US" dirty="0" smtClean="0"/>
              <a:t>Mr. Mahoney</a:t>
            </a:r>
            <a:endParaRPr lang="en-US" dirty="0"/>
          </a:p>
          <a:p>
            <a:r>
              <a:rPr lang="en-US" dirty="0" smtClean="0"/>
              <a:t>Film and Literature</a:t>
            </a:r>
          </a:p>
          <a:p>
            <a:r>
              <a:rPr lang="en-US" dirty="0" smtClean="0"/>
              <a:t>Course Elective</a:t>
            </a:r>
          </a:p>
        </p:txBody>
      </p:sp>
    </p:spTree>
    <p:extLst>
      <p:ext uri="{BB962C8B-B14F-4D97-AF65-F5344CB8AC3E}">
        <p14:creationId xmlns:p14="http://schemas.microsoft.com/office/powerpoint/2010/main" val="3167972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Romantic Love:  Passion vs. Marriage</a:t>
            </a:r>
            <a:endParaRPr lang="en-US" sz="3600" dirty="0"/>
          </a:p>
        </p:txBody>
      </p:sp>
      <p:sp>
        <p:nvSpPr>
          <p:cNvPr id="3" name="Content Placeholder 2"/>
          <p:cNvSpPr>
            <a:spLocks noGrp="1"/>
          </p:cNvSpPr>
          <p:nvPr>
            <p:ph idx="1"/>
          </p:nvPr>
        </p:nvSpPr>
        <p:spPr>
          <a:xfrm>
            <a:off x="838200" y="1676400"/>
            <a:ext cx="7467600" cy="3951337"/>
          </a:xfrm>
        </p:spPr>
        <p:txBody>
          <a:bodyPr/>
          <a:lstStyle/>
          <a:p>
            <a:r>
              <a:rPr lang="en-US" dirty="0" smtClean="0"/>
              <a:t>“Romantic love protests against arranged marriages that secure fortunes but deny happiness.  Its emphasis on courtship and the emotional state of being in love also protests against the all too easy pleasures of the flesh that offer fleeting gratification.”</a:t>
            </a:r>
          </a:p>
          <a:p>
            <a:r>
              <a:rPr lang="en-US" dirty="0" smtClean="0"/>
              <a:t>“In this tradition, passion stimulates being in love; this state thrives on being </a:t>
            </a:r>
            <a:r>
              <a:rPr lang="en-US" dirty="0" err="1" smtClean="0"/>
              <a:t>thwrted</a:t>
            </a:r>
            <a:r>
              <a:rPr lang="en-US" dirty="0" smtClean="0"/>
              <a:t>, blocked, suspended, delayed, and deferred.”</a:t>
            </a:r>
          </a:p>
          <a:p>
            <a:endParaRPr lang="en-US" dirty="0"/>
          </a:p>
        </p:txBody>
      </p:sp>
    </p:spTree>
    <p:extLst>
      <p:ext uri="{BB962C8B-B14F-4D97-AF65-F5344CB8AC3E}">
        <p14:creationId xmlns:p14="http://schemas.microsoft.com/office/powerpoint/2010/main" val="387510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Feminist Film Theory</a:t>
            </a:r>
            <a:endParaRPr lang="en-US" dirty="0"/>
          </a:p>
        </p:txBody>
      </p:sp>
      <p:sp>
        <p:nvSpPr>
          <p:cNvPr id="3" name="Content Placeholder 2"/>
          <p:cNvSpPr>
            <a:spLocks noGrp="1"/>
          </p:cNvSpPr>
          <p:nvPr>
            <p:ph idx="1"/>
          </p:nvPr>
        </p:nvSpPr>
        <p:spPr>
          <a:xfrm>
            <a:off x="838200" y="1676400"/>
            <a:ext cx="7467600" cy="4313325"/>
          </a:xfrm>
        </p:spPr>
        <p:txBody>
          <a:bodyPr/>
          <a:lstStyle/>
          <a:p>
            <a:r>
              <a:rPr lang="en-US" dirty="0" smtClean="0"/>
              <a:t>Women and Film magazine (1972) first posed the question of why women characters in feature films consistently occupied the recurrent, stereotypical roles of virgin, wife, mother and seductress.</a:t>
            </a:r>
          </a:p>
          <a:p>
            <a:r>
              <a:rPr lang="en-US" dirty="0" smtClean="0"/>
              <a:t>The magazine opened the door to a rigorous reexamination of whether the glamour and pizzazz of beautiful stars giving powerful performances, predominantly in stereotypic roles, rightfully defined limits of female representation.</a:t>
            </a:r>
            <a:endParaRPr lang="en-US" dirty="0"/>
          </a:p>
        </p:txBody>
      </p:sp>
    </p:spTree>
    <p:extLst>
      <p:ext uri="{BB962C8B-B14F-4D97-AF65-F5344CB8AC3E}">
        <p14:creationId xmlns:p14="http://schemas.microsoft.com/office/powerpoint/2010/main" val="3244693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 – The Virgin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3810000" cy="252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4495800"/>
            <a:ext cx="3820085" cy="369332"/>
          </a:xfrm>
          <a:prstGeom prst="rect">
            <a:avLst/>
          </a:prstGeom>
          <a:noFill/>
        </p:spPr>
        <p:txBody>
          <a:bodyPr wrap="none" rtlCol="0">
            <a:spAutoFit/>
          </a:bodyPr>
          <a:lstStyle/>
          <a:p>
            <a:r>
              <a:rPr lang="en-US" dirty="0" smtClean="0"/>
              <a:t>Robin Wright in “The Princess Bride”</a:t>
            </a:r>
            <a:endParaRPr lang="en-US" dirty="0"/>
          </a:p>
        </p:txBody>
      </p:sp>
      <p:sp>
        <p:nvSpPr>
          <p:cNvPr id="5" name="TextBox 4"/>
          <p:cNvSpPr txBox="1"/>
          <p:nvPr/>
        </p:nvSpPr>
        <p:spPr>
          <a:xfrm>
            <a:off x="4876800" y="1905000"/>
            <a:ext cx="3657600" cy="3046988"/>
          </a:xfrm>
          <a:prstGeom prst="rect">
            <a:avLst/>
          </a:prstGeom>
          <a:noFill/>
        </p:spPr>
        <p:txBody>
          <a:bodyPr wrap="square" rtlCol="0">
            <a:spAutoFit/>
          </a:bodyPr>
          <a:lstStyle/>
          <a:p>
            <a:r>
              <a:rPr lang="en-US" sz="2400" dirty="0" smtClean="0"/>
              <a:t>The </a:t>
            </a:r>
            <a:r>
              <a:rPr lang="en-US" sz="2400" b="1" dirty="0" smtClean="0"/>
              <a:t>virgin</a:t>
            </a:r>
            <a:r>
              <a:rPr lang="en-US" sz="2400" dirty="0" smtClean="0"/>
              <a:t> represents a male projection onto women of profound innocence and vulnerability.  Men can then play the  role of strong, resourceful protector.</a:t>
            </a:r>
            <a:endParaRPr lang="en-US" sz="2400" dirty="0"/>
          </a:p>
        </p:txBody>
      </p:sp>
    </p:spTree>
    <p:extLst>
      <p:ext uri="{BB962C8B-B14F-4D97-AF65-F5344CB8AC3E}">
        <p14:creationId xmlns:p14="http://schemas.microsoft.com/office/powerpoint/2010/main" val="369993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Stereotype – The Dumb Blonde</a:t>
            </a:r>
            <a:endParaRPr lang="en-US" sz="4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2824257"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5867400"/>
            <a:ext cx="3057697" cy="646331"/>
          </a:xfrm>
          <a:prstGeom prst="rect">
            <a:avLst/>
          </a:prstGeom>
          <a:noFill/>
        </p:spPr>
        <p:txBody>
          <a:bodyPr wrap="none" rtlCol="0">
            <a:spAutoFit/>
          </a:bodyPr>
          <a:lstStyle/>
          <a:p>
            <a:r>
              <a:rPr lang="en-US" dirty="0" smtClean="0"/>
              <a:t>Marilyn Monroe  as  “the girl”</a:t>
            </a:r>
          </a:p>
          <a:p>
            <a:r>
              <a:rPr lang="en-US" dirty="0" smtClean="0"/>
              <a:t>in “The Seven Year Itch”</a:t>
            </a:r>
            <a:endParaRPr lang="en-US" dirty="0"/>
          </a:p>
        </p:txBody>
      </p:sp>
      <p:sp>
        <p:nvSpPr>
          <p:cNvPr id="5" name="TextBox 4"/>
          <p:cNvSpPr txBox="1"/>
          <p:nvPr/>
        </p:nvSpPr>
        <p:spPr>
          <a:xfrm>
            <a:off x="3962400" y="1752600"/>
            <a:ext cx="4038600" cy="1477328"/>
          </a:xfrm>
          <a:prstGeom prst="rect">
            <a:avLst/>
          </a:prstGeom>
          <a:noFill/>
        </p:spPr>
        <p:txBody>
          <a:bodyPr wrap="square" rtlCol="0">
            <a:spAutoFit/>
          </a:bodyPr>
          <a:lstStyle/>
          <a:p>
            <a:r>
              <a:rPr lang="en-US" dirty="0" smtClean="0"/>
              <a:t>Innocence can also correspond to the image of a woman who may not actually be a virgin but whose innocence combines with obliviousness regarding her erotic effect on others.</a:t>
            </a:r>
            <a:endParaRPr lang="en-US" dirty="0"/>
          </a:p>
        </p:txBody>
      </p:sp>
    </p:spTree>
    <p:extLst>
      <p:ext uri="{BB962C8B-B14F-4D97-AF65-F5344CB8AC3E}">
        <p14:creationId xmlns:p14="http://schemas.microsoft.com/office/powerpoint/2010/main" val="3115426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Stereotype – The Good Bad Girl</a:t>
            </a:r>
            <a:endParaRPr lang="en-US" sz="4400" dirty="0"/>
          </a:p>
        </p:txBody>
      </p:sp>
      <p:sp>
        <p:nvSpPr>
          <p:cNvPr id="3" name="Content Placeholder 2"/>
          <p:cNvSpPr>
            <a:spLocks noGrp="1"/>
          </p:cNvSpPr>
          <p:nvPr>
            <p:ph idx="1"/>
          </p:nvPr>
        </p:nvSpPr>
        <p:spPr>
          <a:xfrm>
            <a:off x="4495800" y="1676400"/>
            <a:ext cx="3810000" cy="4313325"/>
          </a:xfrm>
        </p:spPr>
        <p:txBody>
          <a:bodyPr>
            <a:normAutofit fontScale="92500"/>
          </a:bodyPr>
          <a:lstStyle/>
          <a:p>
            <a:r>
              <a:rPr lang="en-US" dirty="0" smtClean="0"/>
              <a:t>“The femme fatal anti-hero/ anti-villain.  Her character traits do not denote what side of the moral line she is on because she is a little bit of both good and evil.  In doing this, the moral line begins to disappear.  Seductive, independent, and rebellious, we never know what these women will say or do next.” (2)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82436"/>
            <a:ext cx="3048000" cy="4232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95400" y="5943600"/>
            <a:ext cx="3600986" cy="646331"/>
          </a:xfrm>
          <a:prstGeom prst="rect">
            <a:avLst/>
          </a:prstGeom>
          <a:noFill/>
        </p:spPr>
        <p:txBody>
          <a:bodyPr wrap="none" rtlCol="0">
            <a:spAutoFit/>
          </a:bodyPr>
          <a:lstStyle/>
          <a:p>
            <a:r>
              <a:rPr lang="en-US" dirty="0" smtClean="0"/>
              <a:t>Anne Hathaway as The Cat Woman</a:t>
            </a:r>
          </a:p>
          <a:p>
            <a:r>
              <a:rPr lang="en-US" dirty="0" smtClean="0"/>
              <a:t>in “The Dark Knight Rises”</a:t>
            </a:r>
            <a:endParaRPr lang="en-US" dirty="0"/>
          </a:p>
        </p:txBody>
      </p:sp>
    </p:spTree>
    <p:extLst>
      <p:ext uri="{BB962C8B-B14F-4D97-AF65-F5344CB8AC3E}">
        <p14:creationId xmlns:p14="http://schemas.microsoft.com/office/powerpoint/2010/main" val="3175642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Stereotype – The Good Bad Girl</a:t>
            </a:r>
            <a:endParaRPr lang="en-US" sz="4400" dirty="0"/>
          </a:p>
        </p:txBody>
      </p:sp>
      <p:sp>
        <p:nvSpPr>
          <p:cNvPr id="3" name="Content Placeholder 2"/>
          <p:cNvSpPr>
            <a:spLocks noGrp="1"/>
          </p:cNvSpPr>
          <p:nvPr>
            <p:ph idx="1"/>
          </p:nvPr>
        </p:nvSpPr>
        <p:spPr>
          <a:xfrm>
            <a:off x="4267200" y="1981200"/>
            <a:ext cx="4038600" cy="4008525"/>
          </a:xfrm>
        </p:spPr>
        <p:txBody>
          <a:bodyPr>
            <a:normAutofit lnSpcReduction="10000"/>
          </a:bodyPr>
          <a:lstStyle/>
          <a:p>
            <a:r>
              <a:rPr lang="en-US" dirty="0" smtClean="0"/>
              <a:t>“She is independent.  She is armed with quick wit and fighting skills.  While maneuvering men with their cheeky wiles, their beguiled quarries never seem to mind being deceived or manipulated.  She is liberated but trapped:  capable but empty.” (2)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44782"/>
            <a:ext cx="3347482" cy="432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5980652"/>
            <a:ext cx="3994235" cy="646331"/>
          </a:xfrm>
          <a:prstGeom prst="rect">
            <a:avLst/>
          </a:prstGeom>
          <a:noFill/>
        </p:spPr>
        <p:txBody>
          <a:bodyPr wrap="none" rtlCol="0">
            <a:spAutoFit/>
          </a:bodyPr>
          <a:lstStyle/>
          <a:p>
            <a:r>
              <a:rPr lang="en-US" dirty="0" smtClean="0"/>
              <a:t>Jennifer Lawrence as Katniss Everdeen</a:t>
            </a:r>
          </a:p>
          <a:p>
            <a:r>
              <a:rPr lang="en-US" dirty="0" smtClean="0"/>
              <a:t>In “The Hunger Games”</a:t>
            </a:r>
            <a:endParaRPr lang="en-US" dirty="0"/>
          </a:p>
        </p:txBody>
      </p:sp>
    </p:spTree>
    <p:extLst>
      <p:ext uri="{BB962C8B-B14F-4D97-AF65-F5344CB8AC3E}">
        <p14:creationId xmlns:p14="http://schemas.microsoft.com/office/powerpoint/2010/main" val="2857329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92" y="228600"/>
            <a:ext cx="8041440" cy="1442674"/>
          </a:xfrm>
        </p:spPr>
        <p:txBody>
          <a:bodyPr/>
          <a:lstStyle/>
          <a:p>
            <a:r>
              <a:rPr lang="en-US" dirty="0" smtClean="0"/>
              <a:t>Stereotype – The Wife</a:t>
            </a:r>
            <a:endParaRPr lang="en-US" dirty="0"/>
          </a:p>
        </p:txBody>
      </p:sp>
      <p:sp>
        <p:nvSpPr>
          <p:cNvPr id="4" name="TextBox 3"/>
          <p:cNvSpPr txBox="1"/>
          <p:nvPr/>
        </p:nvSpPr>
        <p:spPr>
          <a:xfrm>
            <a:off x="1170709" y="5638800"/>
            <a:ext cx="2955937" cy="646331"/>
          </a:xfrm>
          <a:prstGeom prst="rect">
            <a:avLst/>
          </a:prstGeom>
          <a:noFill/>
        </p:spPr>
        <p:txBody>
          <a:bodyPr wrap="none" rtlCol="0">
            <a:spAutoFit/>
          </a:bodyPr>
          <a:lstStyle/>
          <a:p>
            <a:r>
              <a:rPr lang="en-US" dirty="0" smtClean="0"/>
              <a:t>Rebecca Hall as Sara Borden</a:t>
            </a:r>
          </a:p>
          <a:p>
            <a:r>
              <a:rPr lang="en-US" dirty="0" smtClean="0"/>
              <a:t>In “The Prestige”</a:t>
            </a:r>
            <a:endParaRPr lang="en-US" dirty="0"/>
          </a:p>
        </p:txBody>
      </p:sp>
      <p:sp>
        <p:nvSpPr>
          <p:cNvPr id="5" name="TextBox 4"/>
          <p:cNvSpPr txBox="1"/>
          <p:nvPr/>
        </p:nvSpPr>
        <p:spPr>
          <a:xfrm>
            <a:off x="4495800" y="1828800"/>
            <a:ext cx="4251805" cy="3416320"/>
          </a:xfrm>
          <a:prstGeom prst="rect">
            <a:avLst/>
          </a:prstGeom>
          <a:noFill/>
        </p:spPr>
        <p:txBody>
          <a:bodyPr wrap="none" rtlCol="0">
            <a:spAutoFit/>
          </a:bodyPr>
          <a:lstStyle/>
          <a:p>
            <a:r>
              <a:rPr lang="en-US" dirty="0" smtClean="0"/>
              <a:t>“As a stereotype the wife takes up a </a:t>
            </a:r>
          </a:p>
          <a:p>
            <a:r>
              <a:rPr lang="en-US" dirty="0" smtClean="0"/>
              <a:t>Subordinate position as support or </a:t>
            </a:r>
          </a:p>
          <a:p>
            <a:r>
              <a:rPr lang="en-US" dirty="0" smtClean="0"/>
              <a:t>Impediment to her husband.  She</a:t>
            </a:r>
          </a:p>
          <a:p>
            <a:r>
              <a:rPr lang="en-US" dirty="0" smtClean="0"/>
              <a:t>remains strongly associated with</a:t>
            </a:r>
          </a:p>
          <a:p>
            <a:r>
              <a:rPr lang="en-US" dirty="0" smtClean="0"/>
              <a:t>domestic space and family life.  She keeps</a:t>
            </a:r>
          </a:p>
          <a:p>
            <a:r>
              <a:rPr lang="en-US" dirty="0" smtClean="0"/>
              <a:t>the home fires burning as her husband</a:t>
            </a:r>
          </a:p>
          <a:p>
            <a:r>
              <a:rPr lang="en-US" dirty="0" smtClean="0"/>
              <a:t>does battle in the public sphere, or her</a:t>
            </a:r>
          </a:p>
          <a:p>
            <a:r>
              <a:rPr lang="en-US" dirty="0" smtClean="0"/>
              <a:t>complaints and worries weaken his </a:t>
            </a:r>
          </a:p>
          <a:p>
            <a:r>
              <a:rPr lang="en-US" dirty="0" smtClean="0"/>
              <a:t>resolve to act boldly as a public figure, </a:t>
            </a:r>
          </a:p>
          <a:p>
            <a:r>
              <a:rPr lang="en-US" dirty="0" smtClean="0"/>
              <a:t>something he must overcome by </a:t>
            </a:r>
          </a:p>
          <a:p>
            <a:r>
              <a:rPr lang="en-US" dirty="0" smtClean="0"/>
              <a:t>showing her how society requires his</a:t>
            </a:r>
          </a:p>
          <a:p>
            <a:r>
              <a:rPr lang="en-US" dirty="0" smtClean="0"/>
              <a:t>contribution to the greater good.” (1)</a:t>
            </a:r>
            <a:endParaRPr 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33945"/>
            <a:ext cx="3886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66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 – The Mother</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3951288"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5715000"/>
            <a:ext cx="3801362" cy="646331"/>
          </a:xfrm>
          <a:prstGeom prst="rect">
            <a:avLst/>
          </a:prstGeom>
          <a:noFill/>
        </p:spPr>
        <p:txBody>
          <a:bodyPr wrap="none" rtlCol="0">
            <a:spAutoFit/>
          </a:bodyPr>
          <a:lstStyle/>
          <a:p>
            <a:r>
              <a:rPr lang="en-US" dirty="0" smtClean="0"/>
              <a:t>Sandra Bullock  as Leigh Anne </a:t>
            </a:r>
            <a:r>
              <a:rPr lang="en-US" dirty="0" err="1" smtClean="0"/>
              <a:t>Tuohy</a:t>
            </a:r>
            <a:endParaRPr lang="en-US" dirty="0" smtClean="0"/>
          </a:p>
          <a:p>
            <a:r>
              <a:rPr lang="en-US" dirty="0" smtClean="0"/>
              <a:t>in “The Blind Side”</a:t>
            </a:r>
            <a:endParaRPr lang="en-US" dirty="0"/>
          </a:p>
        </p:txBody>
      </p:sp>
      <p:sp>
        <p:nvSpPr>
          <p:cNvPr id="5" name="TextBox 4"/>
          <p:cNvSpPr txBox="1"/>
          <p:nvPr/>
        </p:nvSpPr>
        <p:spPr>
          <a:xfrm>
            <a:off x="5029200" y="1752600"/>
            <a:ext cx="3657600" cy="3477875"/>
          </a:xfrm>
          <a:prstGeom prst="rect">
            <a:avLst/>
          </a:prstGeom>
          <a:noFill/>
        </p:spPr>
        <p:txBody>
          <a:bodyPr wrap="square" rtlCol="0">
            <a:spAutoFit/>
          </a:bodyPr>
          <a:lstStyle/>
          <a:p>
            <a:r>
              <a:rPr lang="en-US" sz="2000" dirty="0" smtClean="0"/>
              <a:t>“As a stereotype the vital role of mother turns into the be-all and end-all of a woman’s life.  Qualities that threaten the autonomy of men – nurturing, caring, intimacy – get projected onto the mother who will do anything for the good of her children and nothing to compromise her single-minded devotion to family.” (1)</a:t>
            </a:r>
            <a:endParaRPr lang="en-US" sz="2000" dirty="0"/>
          </a:p>
        </p:txBody>
      </p:sp>
    </p:spTree>
    <p:extLst>
      <p:ext uri="{BB962C8B-B14F-4D97-AF65-F5344CB8AC3E}">
        <p14:creationId xmlns:p14="http://schemas.microsoft.com/office/powerpoint/2010/main" val="3816240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 – The Mother</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1" y="1600200"/>
            <a:ext cx="4343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5269467"/>
            <a:ext cx="4303037" cy="369332"/>
          </a:xfrm>
          <a:prstGeom prst="rect">
            <a:avLst/>
          </a:prstGeom>
          <a:noFill/>
        </p:spPr>
        <p:txBody>
          <a:bodyPr wrap="none" rtlCol="0">
            <a:spAutoFit/>
          </a:bodyPr>
          <a:lstStyle/>
          <a:p>
            <a:r>
              <a:rPr lang="en-US" dirty="0" smtClean="0"/>
              <a:t>Sally Field as Mrs. Gump in “Forest Gump”</a:t>
            </a:r>
            <a:endParaRPr lang="en-US" dirty="0"/>
          </a:p>
        </p:txBody>
      </p:sp>
      <p:sp>
        <p:nvSpPr>
          <p:cNvPr id="5" name="TextBox 4"/>
          <p:cNvSpPr txBox="1"/>
          <p:nvPr/>
        </p:nvSpPr>
        <p:spPr>
          <a:xfrm>
            <a:off x="5029200" y="1752600"/>
            <a:ext cx="3581400" cy="3416320"/>
          </a:xfrm>
          <a:prstGeom prst="rect">
            <a:avLst/>
          </a:prstGeom>
          <a:noFill/>
        </p:spPr>
        <p:txBody>
          <a:bodyPr wrap="square" rtlCol="0">
            <a:spAutoFit/>
          </a:bodyPr>
          <a:lstStyle/>
          <a:p>
            <a:r>
              <a:rPr lang="en-US" sz="2400" dirty="0" smtClean="0"/>
              <a:t>The mother stereotype exaggerates nurturing, sacrificial qualities above all.  In this light, it is not uncommon for the mother to be represented as a compassionate figure, giving men the support they need.</a:t>
            </a:r>
            <a:endParaRPr lang="en-US" sz="2400" dirty="0"/>
          </a:p>
        </p:txBody>
      </p:sp>
    </p:spTree>
    <p:extLst>
      <p:ext uri="{BB962C8B-B14F-4D97-AF65-F5344CB8AC3E}">
        <p14:creationId xmlns:p14="http://schemas.microsoft.com/office/powerpoint/2010/main" val="3407874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1365</TotalTime>
  <Words>626</Words>
  <Application>Microsoft Office PowerPoint</Application>
  <PresentationFormat>On-screen Show (4:3)</PresentationFormat>
  <Paragraphs>47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Sketchbook</vt:lpstr>
      <vt:lpstr>Gender Study: Feminism in Film</vt:lpstr>
      <vt:lpstr>Feminist Film Theory</vt:lpstr>
      <vt:lpstr>Stereotype – The Virgin</vt:lpstr>
      <vt:lpstr>Stereotype – The Dumb Blonde</vt:lpstr>
      <vt:lpstr>Stereotype – The Good Bad Girl</vt:lpstr>
      <vt:lpstr>Stereotype – The Good Bad Girl</vt:lpstr>
      <vt:lpstr>Stereotype – The Wife</vt:lpstr>
      <vt:lpstr>Stereotype – The Mother</vt:lpstr>
      <vt:lpstr>Stereotype – The Mother</vt:lpstr>
      <vt:lpstr>Romantic Love:  Passion vs. Marriage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Study: Feminism in Film</dc:title>
  <dc:creator>Brian Mahoney</dc:creator>
  <cp:lastModifiedBy>Brian Mahoney</cp:lastModifiedBy>
  <cp:revision>12</cp:revision>
  <dcterms:created xsi:type="dcterms:W3CDTF">2015-04-28T17:13:00Z</dcterms:created>
  <dcterms:modified xsi:type="dcterms:W3CDTF">2015-04-29T15:58:29Z</dcterms:modified>
</cp:coreProperties>
</file>