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4" r:id="rId3"/>
    <p:sldId id="282" r:id="rId4"/>
    <p:sldId id="275" r:id="rId5"/>
    <p:sldId id="283" r:id="rId6"/>
    <p:sldId id="276" r:id="rId7"/>
    <p:sldId id="284" r:id="rId8"/>
    <p:sldId id="277" r:id="rId9"/>
    <p:sldId id="285" r:id="rId10"/>
    <p:sldId id="278" r:id="rId11"/>
    <p:sldId id="286" r:id="rId12"/>
    <p:sldId id="279" r:id="rId13"/>
    <p:sldId id="287" r:id="rId14"/>
    <p:sldId id="280" r:id="rId15"/>
    <p:sldId id="288" r:id="rId16"/>
    <p:sldId id="281" r:id="rId17"/>
    <p:sldId id="289" r:id="rId18"/>
    <p:sldId id="257" r:id="rId19"/>
    <p:sldId id="258" r:id="rId20"/>
    <p:sldId id="259" r:id="rId21"/>
    <p:sldId id="260" r:id="rId22"/>
    <p:sldId id="261" r:id="rId23"/>
    <p:sldId id="262" r:id="rId24"/>
    <p:sldId id="263" r:id="rId25"/>
    <p:sldId id="264" r:id="rId26"/>
    <p:sldId id="265" r:id="rId27"/>
    <p:sldId id="266" r:id="rId28"/>
    <p:sldId id="269" r:id="rId29"/>
    <p:sldId id="272" r:id="rId30"/>
    <p:sldId id="267" r:id="rId31"/>
    <p:sldId id="268" r:id="rId32"/>
    <p:sldId id="270" r:id="rId33"/>
    <p:sldId id="271" r:id="rId34"/>
    <p:sldId id="27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6675-A001-4EA7-837B-00CD803E79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6675-A001-4EA7-837B-00CD803E79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6675-A001-4EA7-837B-00CD803E79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6675-A001-4EA7-837B-00CD803E79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6675-A001-4EA7-837B-00CD803E79AC}"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346675-A001-4EA7-837B-00CD803E79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6675-A001-4EA7-837B-00CD803E79AC}"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6675-A001-4EA7-837B-00CD803E79AC}"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6675-A001-4EA7-837B-00CD803E79AC}"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6675-A001-4EA7-837B-00CD803E79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3BAA-F323-4B5C-9B87-29F4404907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6675-A001-4EA7-837B-00CD803E79AC}"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3BAA-F323-4B5C-9B87-29F4404907FB}"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F346675-A001-4EA7-837B-00CD803E79AC}" type="datetimeFigureOut">
              <a:rPr lang="en-US" smtClean="0"/>
              <a:t>9/30/2014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37D3BAA-F323-4B5C-9B87-29F4404907FB}"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HENRY DAVID THOREAU and WALDEN POND</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An exploration of the pond in Concord, MA where the Transcendentalist author lived and recorded his thoughts.</a:t>
            </a:r>
            <a:endParaRPr lang="en-US" dirty="0"/>
          </a:p>
        </p:txBody>
      </p:sp>
    </p:spTree>
    <p:extLst>
      <p:ext uri="{BB962C8B-B14F-4D97-AF65-F5344CB8AC3E}">
        <p14:creationId xmlns:p14="http://schemas.microsoft.com/office/powerpoint/2010/main" val="378323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stream to go a </a:t>
            </a:r>
            <a:r>
              <a:rPr lang="en-US" dirty="0" err="1" smtClean="0"/>
              <a:t>fishin</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0075" y="1806575"/>
            <a:ext cx="5403850" cy="4052888"/>
          </a:xfrm>
        </p:spPr>
      </p:pic>
    </p:spTree>
    <p:extLst>
      <p:ext uri="{BB962C8B-B14F-4D97-AF65-F5344CB8AC3E}">
        <p14:creationId xmlns:p14="http://schemas.microsoft.com/office/powerpoint/2010/main" val="383598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572676"/>
          </a:xfrm>
        </p:spPr>
        <p:txBody>
          <a:bodyPr/>
          <a:lstStyle/>
          <a:p>
            <a:r>
              <a:rPr lang="en-US" dirty="0" smtClean="0"/>
              <a:t>A Stream</a:t>
            </a:r>
            <a:br>
              <a:rPr lang="en-US" dirty="0" smtClean="0"/>
            </a:br>
            <a:r>
              <a:rPr lang="en-US" sz="2800" dirty="0" smtClean="0"/>
              <a:t>Thoreau uses the stream to represent man’s greater existence in the universe.  One may lead a shallow life and this life is represented by a stream coursing over the pebbles and gravel below which represents eternity.  Thoreau puts the duration of our seemingly long lives into perspective and we begin to realize that one must drink deeply and live a life with purpose.</a:t>
            </a:r>
            <a:endParaRPr lang="en-US" sz="2800" dirty="0"/>
          </a:p>
        </p:txBody>
      </p:sp>
    </p:spTree>
    <p:extLst>
      <p:ext uri="{BB962C8B-B14F-4D97-AF65-F5344CB8AC3E}">
        <p14:creationId xmlns:p14="http://schemas.microsoft.com/office/powerpoint/2010/main" val="336728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well worn 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707" y="1806575"/>
            <a:ext cx="6074586" cy="4052888"/>
          </a:xfrm>
        </p:spPr>
      </p:pic>
    </p:spTree>
    <p:extLst>
      <p:ext uri="{BB962C8B-B14F-4D97-AF65-F5344CB8AC3E}">
        <p14:creationId xmlns:p14="http://schemas.microsoft.com/office/powerpoint/2010/main" val="220563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191676"/>
          </a:xfrm>
        </p:spPr>
        <p:txBody>
          <a:bodyPr/>
          <a:lstStyle/>
          <a:p>
            <a:r>
              <a:rPr lang="en-US" dirty="0" smtClean="0"/>
              <a:t>A well worn path</a:t>
            </a:r>
            <a:br>
              <a:rPr lang="en-US" dirty="0" smtClean="0"/>
            </a:br>
            <a:r>
              <a:rPr lang="en-US" dirty="0" smtClean="0"/>
              <a:t>Thoreau states that the earth is impressionable and it does not take long for one to establish a pattern and leave a worn path through repetition.  It is easy to fall into routines and one needs to be conscious of established patterns in his life so that he can effect change, a new sense of purpose, and experience new perspectives for growth to occur.</a:t>
            </a:r>
            <a:br>
              <a:rPr lang="en-US" dirty="0" smtClean="0"/>
            </a:br>
            <a:endParaRPr lang="en-US" dirty="0"/>
          </a:p>
        </p:txBody>
      </p:sp>
    </p:spTree>
    <p:extLst>
      <p:ext uri="{BB962C8B-B14F-4D97-AF65-F5344CB8AC3E}">
        <p14:creationId xmlns:p14="http://schemas.microsoft.com/office/powerpoint/2010/main" val="154212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457" y="1806575"/>
            <a:ext cx="6049086" cy="4052888"/>
          </a:xfrm>
        </p:spPr>
      </p:pic>
    </p:spTree>
    <p:extLst>
      <p:ext uri="{BB962C8B-B14F-4D97-AF65-F5344CB8AC3E}">
        <p14:creationId xmlns:p14="http://schemas.microsoft.com/office/powerpoint/2010/main" val="394217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420276"/>
          </a:xfrm>
        </p:spPr>
        <p:txBody>
          <a:bodyPr/>
          <a:lstStyle/>
          <a:p>
            <a:r>
              <a:rPr lang="en-US" dirty="0" smtClean="0"/>
              <a:t>Poverty</a:t>
            </a:r>
            <a:br>
              <a:rPr lang="en-US" dirty="0" smtClean="0"/>
            </a:br>
            <a:r>
              <a:rPr lang="en-US" sz="2400" dirty="0" smtClean="0"/>
              <a:t>In discussing poverty, Thoreau suggests that the individual should embrace it and accept his place in the world no matter how “mean” it seems.  In relation to the natural world, Thoreau suggests that the rich and the poor are equal as the light of the sun and the beauty of nature are presented to both classes and appear the same.  His philosophy prioritizes the spiritual and natural over material excess and he views wealth as a trap that </a:t>
            </a:r>
            <a:r>
              <a:rPr lang="en-US" sz="2400" dirty="0" smtClean="0"/>
              <a:t>distracts </a:t>
            </a:r>
            <a:r>
              <a:rPr lang="en-US" sz="2400" dirty="0" smtClean="0"/>
              <a:t>one from a true and pure existence.</a:t>
            </a:r>
            <a:endParaRPr lang="en-US" sz="2400" dirty="0"/>
          </a:p>
        </p:txBody>
      </p:sp>
    </p:spTree>
    <p:extLst>
      <p:ext uri="{BB962C8B-B14F-4D97-AF65-F5344CB8AC3E}">
        <p14:creationId xmlns:p14="http://schemas.microsoft.com/office/powerpoint/2010/main" val="144221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Beautiful Bug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905000"/>
            <a:ext cx="5347891" cy="2994819"/>
          </a:xfrm>
        </p:spPr>
      </p:pic>
    </p:spTree>
    <p:extLst>
      <p:ext uri="{BB962C8B-B14F-4D97-AF65-F5344CB8AC3E}">
        <p14:creationId xmlns:p14="http://schemas.microsoft.com/office/powerpoint/2010/main" val="137215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267876"/>
          </a:xfrm>
        </p:spPr>
        <p:txBody>
          <a:bodyPr/>
          <a:lstStyle/>
          <a:p>
            <a:r>
              <a:rPr lang="en-US" dirty="0" smtClean="0"/>
              <a:t>A Beautiful Bug</a:t>
            </a:r>
            <a:br>
              <a:rPr lang="en-US" dirty="0" smtClean="0"/>
            </a:br>
            <a:r>
              <a:rPr lang="en-US" sz="2400" dirty="0" smtClean="0"/>
              <a:t>In discussing the bug, Thoreau paints a picture of a bug who lies dormant in a tree for many years.  This tree is cut down and turned into a table, and after many years of slumber the bug suddenly burrows out from the wood of the table after being brought back to life from the heat of an urn.  This image comes to represent rebirth and renewal.  Thoreau suggests that life offers second chances.  As long as one is willing to dream, the chance of leading a life of purpose survives, no matter how long it may have been buried, dormant, </a:t>
            </a:r>
            <a:r>
              <a:rPr lang="en-US" sz="2400" dirty="0" smtClean="0"/>
              <a:t>or </a:t>
            </a:r>
            <a:r>
              <a:rPr lang="en-US" sz="2400" dirty="0" smtClean="0"/>
              <a:t>conceivably </a:t>
            </a:r>
            <a:r>
              <a:rPr lang="en-US" sz="2400" dirty="0" smtClean="0"/>
              <a:t>dead.</a:t>
            </a:r>
            <a:endParaRPr lang="en-US" sz="2400" dirty="0"/>
          </a:p>
        </p:txBody>
      </p:sp>
    </p:spTree>
    <p:extLst>
      <p:ext uri="{BB962C8B-B14F-4D97-AF65-F5344CB8AC3E}">
        <p14:creationId xmlns:p14="http://schemas.microsoft.com/office/powerpoint/2010/main" val="103241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Ariel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52600"/>
            <a:ext cx="6096000" cy="4218431"/>
          </a:xfrm>
        </p:spPr>
      </p:pic>
    </p:spTree>
    <p:extLst>
      <p:ext uri="{BB962C8B-B14F-4D97-AF65-F5344CB8AC3E}">
        <p14:creationId xmlns:p14="http://schemas.microsoft.com/office/powerpoint/2010/main" val="720621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shore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965" y="1676401"/>
            <a:ext cx="6367235" cy="4234212"/>
          </a:xfrm>
        </p:spPr>
      </p:pic>
    </p:spTree>
    <p:extLst>
      <p:ext uri="{BB962C8B-B14F-4D97-AF65-F5344CB8AC3E}">
        <p14:creationId xmlns:p14="http://schemas.microsoft.com/office/powerpoint/2010/main" val="61884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Hollowell</a:t>
            </a:r>
            <a:r>
              <a:rPr lang="en-US" dirty="0" smtClean="0"/>
              <a:t> Farm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24000"/>
            <a:ext cx="5410200" cy="3505200"/>
          </a:xfrm>
        </p:spPr>
      </p:pic>
    </p:spTree>
    <p:extLst>
      <p:ext uri="{BB962C8B-B14F-4D97-AF65-F5344CB8AC3E}">
        <p14:creationId xmlns:p14="http://schemas.microsoft.com/office/powerpoint/2010/main" val="390255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sunset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89868"/>
            <a:ext cx="6141508" cy="4606131"/>
          </a:xfrm>
        </p:spPr>
      </p:pic>
    </p:spTree>
    <p:extLst>
      <p:ext uri="{BB962C8B-B14F-4D97-AF65-F5344CB8AC3E}">
        <p14:creationId xmlns:p14="http://schemas.microsoft.com/office/powerpoint/2010/main" val="141906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the path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56426"/>
            <a:ext cx="6172200" cy="4610101"/>
          </a:xfrm>
        </p:spPr>
      </p:pic>
    </p:spTree>
    <p:extLst>
      <p:ext uri="{BB962C8B-B14F-4D97-AF65-F5344CB8AC3E}">
        <p14:creationId xmlns:p14="http://schemas.microsoft.com/office/powerpoint/2010/main" val="3525312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the path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56426"/>
            <a:ext cx="6172200" cy="4610101"/>
          </a:xfrm>
        </p:spPr>
      </p:pic>
    </p:spTree>
    <p:extLst>
      <p:ext uri="{BB962C8B-B14F-4D97-AF65-F5344CB8AC3E}">
        <p14:creationId xmlns:p14="http://schemas.microsoft.com/office/powerpoint/2010/main" val="1070527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beach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556426"/>
            <a:ext cx="6324600" cy="4723930"/>
          </a:xfrm>
        </p:spPr>
      </p:pic>
    </p:spTree>
    <p:extLst>
      <p:ext uri="{BB962C8B-B14F-4D97-AF65-F5344CB8AC3E}">
        <p14:creationId xmlns:p14="http://schemas.microsoft.com/office/powerpoint/2010/main" val="3458059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marks Thoreau’s site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399" y="1676400"/>
            <a:ext cx="6511529" cy="4341019"/>
          </a:xfrm>
        </p:spPr>
      </p:pic>
    </p:spTree>
    <p:extLst>
      <p:ext uri="{BB962C8B-B14F-4D97-AF65-F5344CB8AC3E}">
        <p14:creationId xmlns:p14="http://schemas.microsoft.com/office/powerpoint/2010/main" val="3623261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Selfie at Thoreau’s site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6177492" cy="4633119"/>
          </a:xfrm>
        </p:spPr>
      </p:pic>
    </p:spTree>
    <p:extLst>
      <p:ext uri="{BB962C8B-B14F-4D97-AF65-F5344CB8AC3E}">
        <p14:creationId xmlns:p14="http://schemas.microsoft.com/office/powerpoint/2010/main" val="3201245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field trip at Thoreau’s site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736645"/>
            <a:ext cx="7391400" cy="4149963"/>
          </a:xfrm>
        </p:spPr>
      </p:pic>
    </p:spTree>
    <p:extLst>
      <p:ext uri="{BB962C8B-B14F-4D97-AF65-F5344CB8AC3E}">
        <p14:creationId xmlns:p14="http://schemas.microsoft.com/office/powerpoint/2010/main" val="730077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signed and buried this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0" y="1832908"/>
            <a:ext cx="7124700" cy="4000222"/>
          </a:xfrm>
        </p:spPr>
      </p:pic>
    </p:spTree>
    <p:extLst>
      <p:ext uri="{BB962C8B-B14F-4D97-AF65-F5344CB8AC3E}">
        <p14:creationId xmlns:p14="http://schemas.microsoft.com/office/powerpoint/2010/main" val="1636275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1779" y="1806575"/>
            <a:ext cx="6080442" cy="4052888"/>
          </a:xfrm>
        </p:spPr>
      </p:pic>
    </p:spTree>
    <p:extLst>
      <p:ext uri="{BB962C8B-B14F-4D97-AF65-F5344CB8AC3E}">
        <p14:creationId xmlns:p14="http://schemas.microsoft.com/office/powerpoint/2010/main" val="324262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Cabin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133600"/>
            <a:ext cx="6781800" cy="4351007"/>
          </a:xfrm>
        </p:spPr>
      </p:pic>
    </p:spTree>
    <p:extLst>
      <p:ext uri="{BB962C8B-B14F-4D97-AF65-F5344CB8AC3E}">
        <p14:creationId xmlns:p14="http://schemas.microsoft.com/office/powerpoint/2010/main" val="276777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267876"/>
          </a:xfrm>
        </p:spPr>
        <p:txBody>
          <a:bodyPr/>
          <a:lstStyle/>
          <a:p>
            <a:r>
              <a:rPr lang="en-US" b="1" dirty="0" smtClean="0"/>
              <a:t>The </a:t>
            </a:r>
            <a:r>
              <a:rPr lang="en-US" b="1" dirty="0" err="1" smtClean="0"/>
              <a:t>Hollowell</a:t>
            </a:r>
            <a:r>
              <a:rPr lang="en-US" b="1" dirty="0" smtClean="0"/>
              <a:t> Farm</a:t>
            </a:r>
            <a:r>
              <a:rPr lang="en-US" dirty="0" smtClean="0"/>
              <a:t/>
            </a:r>
            <a:br>
              <a:rPr lang="en-US" dirty="0" smtClean="0"/>
            </a:br>
            <a:r>
              <a:rPr lang="en-US" sz="2800" dirty="0" smtClean="0"/>
              <a:t>Thoreau uses the </a:t>
            </a:r>
            <a:r>
              <a:rPr lang="en-US" sz="2800" dirty="0" err="1" smtClean="0"/>
              <a:t>Hollowell</a:t>
            </a:r>
            <a:r>
              <a:rPr lang="en-US" sz="2800" dirty="0" smtClean="0"/>
              <a:t> Farm to showcase his belief that purchasing property actually “burns” the new owner.  He suggests that one should liberate oneself from the desire to own something because it is better to leave </a:t>
            </a:r>
            <a:r>
              <a:rPr lang="en-US" sz="2800" dirty="0" smtClean="0"/>
              <a:t>it (land, nature</a:t>
            </a:r>
            <a:r>
              <a:rPr lang="en-US" sz="2800" dirty="0" smtClean="0"/>
              <a:t>, farms, and the landscape) alone or in a natural state.  The minute one owns something, including a farm or </a:t>
            </a:r>
            <a:r>
              <a:rPr lang="en-US" sz="2800" dirty="0" smtClean="0"/>
              <a:t>land, </a:t>
            </a:r>
            <a:r>
              <a:rPr lang="en-US" sz="2800" dirty="0" smtClean="0"/>
              <a:t>it decreases in value.</a:t>
            </a:r>
            <a:endParaRPr lang="en-US" sz="2800" dirty="0"/>
          </a:p>
        </p:txBody>
      </p:sp>
    </p:spTree>
    <p:extLst>
      <p:ext uri="{BB962C8B-B14F-4D97-AF65-F5344CB8AC3E}">
        <p14:creationId xmlns:p14="http://schemas.microsoft.com/office/powerpoint/2010/main" val="66615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Thoreau’s Statue and Cabin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4169"/>
            <a:ext cx="6934200" cy="4857750"/>
          </a:xfrm>
        </p:spPr>
      </p:pic>
    </p:spTree>
    <p:extLst>
      <p:ext uri="{BB962C8B-B14F-4D97-AF65-F5344CB8AC3E}">
        <p14:creationId xmlns:p14="http://schemas.microsoft.com/office/powerpoint/2010/main" val="2285668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Stillness of the pond at mid-day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806575"/>
            <a:ext cx="7162800" cy="4644526"/>
          </a:xfrm>
        </p:spPr>
      </p:pic>
    </p:spTree>
    <p:extLst>
      <p:ext uri="{BB962C8B-B14F-4D97-AF65-F5344CB8AC3E}">
        <p14:creationId xmlns:p14="http://schemas.microsoft.com/office/powerpoint/2010/main" val="2043682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up of actual site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0075" y="1806575"/>
            <a:ext cx="5403850" cy="4052888"/>
          </a:xfrm>
        </p:spPr>
      </p:pic>
    </p:spTree>
    <p:extLst>
      <p:ext uri="{BB962C8B-B14F-4D97-AF65-F5344CB8AC3E}">
        <p14:creationId xmlns:p14="http://schemas.microsoft.com/office/powerpoint/2010/main" val="2734527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 construction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28800"/>
            <a:ext cx="6864856" cy="4571994"/>
          </a:xfrm>
        </p:spPr>
      </p:pic>
    </p:spTree>
    <p:extLst>
      <p:ext uri="{BB962C8B-B14F-4D97-AF65-F5344CB8AC3E}">
        <p14:creationId xmlns:p14="http://schemas.microsoft.com/office/powerpoint/2010/main" val="174891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927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county jail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3284" y="1806575"/>
            <a:ext cx="6077432" cy="4052888"/>
          </a:xfrm>
        </p:spPr>
      </p:pic>
    </p:spTree>
    <p:extLst>
      <p:ext uri="{BB962C8B-B14F-4D97-AF65-F5344CB8AC3E}">
        <p14:creationId xmlns:p14="http://schemas.microsoft.com/office/powerpoint/2010/main" val="344030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115476"/>
          </a:xfrm>
        </p:spPr>
        <p:txBody>
          <a:bodyPr/>
          <a:lstStyle/>
          <a:p>
            <a:r>
              <a:rPr lang="en-US" dirty="0" smtClean="0"/>
              <a:t>The County Jail</a:t>
            </a:r>
            <a:br>
              <a:rPr lang="en-US" dirty="0" smtClean="0"/>
            </a:br>
            <a:r>
              <a:rPr lang="en-US" sz="2400" dirty="0" smtClean="0"/>
              <a:t>The concept of the county jail comes in connection to the same premise established by Thoreau’s musings on the </a:t>
            </a:r>
            <a:r>
              <a:rPr lang="en-US" sz="2400" dirty="0" err="1" smtClean="0"/>
              <a:t>Hollowell</a:t>
            </a:r>
            <a:r>
              <a:rPr lang="en-US" sz="2400" dirty="0" smtClean="0"/>
              <a:t> Farm.  Owning land, a house, or anything else requires commitment and these commitments steal precious minutes and hours of one’s life.  One should seek to remain uncommitted and free for as longs as possible.</a:t>
            </a:r>
            <a:endParaRPr lang="en-US" sz="2400" dirty="0"/>
          </a:p>
        </p:txBody>
      </p:sp>
    </p:spTree>
    <p:extLst>
      <p:ext uri="{BB962C8B-B14F-4D97-AF65-F5344CB8AC3E}">
        <p14:creationId xmlns:p14="http://schemas.microsoft.com/office/powerpoint/2010/main" val="42593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Railroad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0" y="1970881"/>
            <a:ext cx="6286500" cy="3724275"/>
          </a:xfrm>
        </p:spPr>
      </p:pic>
    </p:spTree>
    <p:extLst>
      <p:ext uri="{BB962C8B-B14F-4D97-AF65-F5344CB8AC3E}">
        <p14:creationId xmlns:p14="http://schemas.microsoft.com/office/powerpoint/2010/main" val="262506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125113" cy="5334000"/>
          </a:xfrm>
        </p:spPr>
        <p:txBody>
          <a:bodyPr/>
          <a:lstStyle/>
          <a:p>
            <a:r>
              <a:rPr lang="en-US" dirty="0" smtClean="0"/>
              <a:t>The Railroad</a:t>
            </a:r>
            <a:br>
              <a:rPr lang="en-US" dirty="0" smtClean="0"/>
            </a:br>
            <a:r>
              <a:rPr lang="en-US" sz="1800" dirty="0" smtClean="0"/>
              <a:t>Thoreau uses the railroad to represent a few concepts.  </a:t>
            </a:r>
            <a:r>
              <a:rPr lang="en-US" sz="1800" dirty="0" smtClean="0"/>
              <a:t>One is </a:t>
            </a:r>
            <a:r>
              <a:rPr lang="en-US" sz="1800" dirty="0" smtClean="0"/>
              <a:t>that so much time is invested in building the railroad so that people can move faster, quickly get to destinations, and then move on to the next station.  The </a:t>
            </a:r>
            <a:r>
              <a:rPr lang="en-US" sz="1800" dirty="0" smtClean="0"/>
              <a:t>railroad </a:t>
            </a:r>
            <a:r>
              <a:rPr lang="en-US" sz="1800" dirty="0" smtClean="0"/>
              <a:t>comes to </a:t>
            </a:r>
            <a:r>
              <a:rPr lang="en-US" sz="1800" dirty="0" smtClean="0"/>
              <a:t>represent </a:t>
            </a:r>
            <a:r>
              <a:rPr lang="en-US" sz="1800" dirty="0" smtClean="0"/>
              <a:t>the “speeding up” of life and in the process, one may lose sight of his purpose and the enriching details of life.</a:t>
            </a:r>
            <a:br>
              <a:rPr lang="en-US" sz="1800" dirty="0" smtClean="0"/>
            </a:br>
            <a:r>
              <a:rPr lang="en-US" sz="1800" dirty="0" smtClean="0"/>
              <a:t>Another representation is the idea of a track and how the railroad comes to represent one’s inability to get off a single track in life.  As one moves faster and faster it becomes more difficult to change directions or jump from the track.  As a </a:t>
            </a:r>
            <a:r>
              <a:rPr lang="en-US" sz="1800" dirty="0" smtClean="0"/>
              <a:t>result, </a:t>
            </a:r>
            <a:r>
              <a:rPr lang="en-US" sz="1800" dirty="0" smtClean="0"/>
              <a:t>one might end up regretting where they have ended up by the end of his/her trip.</a:t>
            </a:r>
            <a:endParaRPr lang="en-US" sz="1800" dirty="0"/>
          </a:p>
        </p:txBody>
      </p:sp>
    </p:spTree>
    <p:extLst>
      <p:ext uri="{BB962C8B-B14F-4D97-AF65-F5344CB8AC3E}">
        <p14:creationId xmlns:p14="http://schemas.microsoft.com/office/powerpoint/2010/main" val="151210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 Confederacy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682" y="1806575"/>
            <a:ext cx="5328636" cy="4052888"/>
          </a:xfrm>
        </p:spPr>
      </p:pic>
    </p:spTree>
    <p:extLst>
      <p:ext uri="{BB962C8B-B14F-4D97-AF65-F5344CB8AC3E}">
        <p14:creationId xmlns:p14="http://schemas.microsoft.com/office/powerpoint/2010/main" val="9161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5115476"/>
          </a:xfrm>
        </p:spPr>
        <p:txBody>
          <a:bodyPr/>
          <a:lstStyle/>
          <a:p>
            <a:r>
              <a:rPr lang="en-US" dirty="0" smtClean="0"/>
              <a:t>The German Confederacy</a:t>
            </a:r>
            <a:br>
              <a:rPr lang="en-US" dirty="0" smtClean="0"/>
            </a:br>
            <a:r>
              <a:rPr lang="en-US" sz="2400" dirty="0" smtClean="0"/>
              <a:t>During Thoreau’s era, Germany was split into 39 separate states, each with its own set of rules, policies, leaders and regulations.  This divided country becomes a symbol in “Walden” for Thoreau to draw a parallel to a man who might be dividing his time and efforts and therefore can only truly give a fraction of himself to each effort.  Nothing is ever perfected, great potential is watered down, and no great achievements can be achieved.</a:t>
            </a:r>
            <a:r>
              <a:rPr lang="en-US" dirty="0" smtClean="0"/>
              <a:t/>
            </a:r>
            <a:br>
              <a:rPr lang="en-US" dirty="0" smtClean="0"/>
            </a:br>
            <a:endParaRPr lang="en-US" dirty="0"/>
          </a:p>
        </p:txBody>
      </p:sp>
    </p:spTree>
    <p:extLst>
      <p:ext uri="{BB962C8B-B14F-4D97-AF65-F5344CB8AC3E}">
        <p14:creationId xmlns:p14="http://schemas.microsoft.com/office/powerpoint/2010/main" val="3035874109"/>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69</TotalTime>
  <Words>130</Words>
  <Application>Microsoft Office PowerPoint</Application>
  <PresentationFormat>On-screen Show (4:3)</PresentationFormat>
  <Paragraphs>34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Autumn</vt:lpstr>
      <vt:lpstr>HENRY DAVID THOREAU and WALDEN POND</vt:lpstr>
      <vt:lpstr>The Hollowell Farm</vt:lpstr>
      <vt:lpstr>The Hollowell Farm Thoreau uses the Hollowell Farm to showcase his belief that purchasing property actually “burns” the new owner.  He suggests that one should liberate oneself from the desire to own something because it is better to leave it (land, nature, farms, and the landscape) alone or in a natural state.  The minute one owns something, including a farm or land, it decreases in value.</vt:lpstr>
      <vt:lpstr>The county jail</vt:lpstr>
      <vt:lpstr>The County Jail The concept of the county jail comes in connection to the same premise established by Thoreau’s musings on the Hollowell Farm.  Owning land, a house, or anything else requires commitment and these commitments steal precious minutes and hours of one’s life.  One should seek to remain uncommitted and free for as longs as possible.</vt:lpstr>
      <vt:lpstr>The Railroad</vt:lpstr>
      <vt:lpstr>The Railroad Thoreau uses the railroad to represent a few concepts.  One is that so much time is invested in building the railroad so that people can move faster, quickly get to destinations, and then move on to the next station.  The railroad comes to represent the “speeding up” of life and in the process, one may lose sight of his purpose and the enriching details of life. Another representation is the idea of a track and how the railroad comes to represent one’s inability to get off a single track in life.  As one moves faster and faster it becomes more difficult to change directions or jump from the track.  As a result, one might end up regretting where they have ended up by the end of his/her trip.</vt:lpstr>
      <vt:lpstr>The German Confederacy</vt:lpstr>
      <vt:lpstr>The German Confederacy During Thoreau’s era, Germany was split into 39 separate states, each with its own set of rules, policies, leaders and regulations.  This divided country becomes a symbol in “Walden” for Thoreau to draw a parallel to a man who might be dividing his time and efforts and therefore can only truly give a fraction of himself to each effort.  Nothing is ever perfected, great potential is watered down, and no great achievements can be achieved. </vt:lpstr>
      <vt:lpstr>A stream to go a fishin’</vt:lpstr>
      <vt:lpstr>A Stream Thoreau uses the stream to represent man’s greater existence in the universe.  One may lead a shallow life and this life is represented by a stream coursing over the pebbles and gravel below which represents eternity.  Thoreau puts the duration of our seemingly long lives into perspective and we begin to realize that one must drink deeply and live a life with purpose.</vt:lpstr>
      <vt:lpstr>A well worn path</vt:lpstr>
      <vt:lpstr>A well worn path Thoreau states that the earth is impressionable and it does not take long for one to establish a pattern and leave a worn path through repetition.  It is easy to fall into routines and one needs to be conscious of established patterns in his life so that he can effect change, a new sense of purpose, and experience new perspectives for growth to occur. </vt:lpstr>
      <vt:lpstr>Poverty</vt:lpstr>
      <vt:lpstr>Poverty In discussing poverty, Thoreau suggests that the individual should embrace it and accept his place in the world no matter how “mean” it seems.  In relation to the natural world, Thoreau suggests that the rich and the poor are equal as the light of the sun and the beauty of nature are presented to both classes and appear the same.  His philosophy prioritizes the spiritual and natural over material excess and he views wealth as a trap that distracts one from a true and pure existence.</vt:lpstr>
      <vt:lpstr>A Beautiful Bug</vt:lpstr>
      <vt:lpstr>A Beautiful Bug In discussing the bug, Thoreau paints a picture of a bug who lies dormant in a tree for many years.  This tree is cut down and turned into a table, and after many years of slumber the bug suddenly burrows out from the wood of the table after being brought back to life from the heat of an urn.  This image comes to represent rebirth and renewal.  Thoreau suggests that life offers second chances.  As long as one is willing to dream, the chance of leading a life of purpose survives, no matter how long it may have been buried, dormant, or conceivably dead.</vt:lpstr>
      <vt:lpstr>Ariel View</vt:lpstr>
      <vt:lpstr>On the shore</vt:lpstr>
      <vt:lpstr>At sunset</vt:lpstr>
      <vt:lpstr>Walking the path</vt:lpstr>
      <vt:lpstr>Walking the path</vt:lpstr>
      <vt:lpstr>On the beach</vt:lpstr>
      <vt:lpstr>Sign marks Thoreau’s site</vt:lpstr>
      <vt:lpstr>Selfie at Thoreau’s site</vt:lpstr>
      <vt:lpstr>Summer field trip at Thoreau’s site</vt:lpstr>
      <vt:lpstr>We signed and buried this page.</vt:lpstr>
      <vt:lpstr>Cabin</vt:lpstr>
      <vt:lpstr>Inside the Cabin</vt:lpstr>
      <vt:lpstr>Thoreau’s Statue and Cabin</vt:lpstr>
      <vt:lpstr>Stillness of the pond at mid-day</vt:lpstr>
      <vt:lpstr>Close up of actual site</vt:lpstr>
      <vt:lpstr>Cabin construction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DAVID THOREAU and WALDEN POND</dc:title>
  <dc:creator>Brian Mahoney</dc:creator>
  <cp:lastModifiedBy>Brian Mahoney</cp:lastModifiedBy>
  <cp:revision>10</cp:revision>
  <dcterms:created xsi:type="dcterms:W3CDTF">2014-09-23T09:02:36Z</dcterms:created>
  <dcterms:modified xsi:type="dcterms:W3CDTF">2014-09-30T23:50:42Z</dcterms:modified>
</cp:coreProperties>
</file>